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 id="2147483662" r:id="rId2"/>
    <p:sldMasterId id="2147483663" r:id="rId3"/>
    <p:sldMasterId id="2147483664" r:id="rId4"/>
    <p:sldMasterId id="2147483665" r:id="rId5"/>
    <p:sldMasterId id="2147483666" r:id="rId6"/>
    <p:sldMasterId id="2147483667" r:id="rId7"/>
  </p:sldMasterIdLst>
  <p:notesMasterIdLst>
    <p:notesMasterId r:id="rId61"/>
  </p:notesMasterIdLst>
  <p:sldIdLst>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13004800" cy="7302500"/>
  <p:notesSz cx="6858000" cy="9144000"/>
  <p:embeddedFontLst>
    <p:embeddedFont>
      <p:font typeface="Calibri" panose="020F0502020204030204" pitchFamily="34" charset="0"/>
      <p:regular r:id="rId62"/>
      <p:bold r:id="rId63"/>
      <p:italic r:id="rId64"/>
      <p:boldItalic r:id="rId65"/>
    </p:embeddedFont>
    <p:embeddedFont>
      <p:font typeface="Georgia" panose="02040502050405020303" pitchFamily="18" charset="0"/>
      <p:regular r:id="rId66"/>
      <p:bold r:id="rId67"/>
      <p:italic r:id="rId68"/>
      <p:boldItalic r:id="rId69"/>
    </p:embeddedFont>
    <p:embeddedFont>
      <p:font typeface="Gill Sans" panose="020B0502020104020203" pitchFamily="34" charset="-79"/>
      <p:regular r:id="rId70"/>
      <p:bold r:id="rId71"/>
    </p:embeddedFont>
    <p:embeddedFont>
      <p:font typeface="Helvetica Neue" panose="02000503000000020004" pitchFamily="2" charset="0"/>
      <p:regular r:id="rId72"/>
      <p:bold r:id="rId73"/>
      <p:italic r:id="rId74"/>
      <p:boldItalic r:id="rId75"/>
    </p:embeddedFont>
    <p:embeddedFont>
      <p:font typeface="Helvetica Neue Light" panose="02000403000000020004" pitchFamily="2" charset="0"/>
      <p:regular r:id="rId76"/>
      <p:bold r:id="rId77"/>
      <p:italic r:id="rId78"/>
      <p:boldItalic r:id="rId79"/>
    </p:embeddedFont>
    <p:embeddedFont>
      <p:font typeface="Merriweather Sans" pitchFamily="2" charset="77"/>
      <p:regular r:id="rId80"/>
      <p:bold r:id="rId81"/>
      <p:italic r:id="rId82"/>
      <p:boldItalic r:id="rId83"/>
    </p:embeddedFont>
    <p:embeddedFont>
      <p:font typeface="Oswald"/>
      <p:regular r:id="rId84"/>
      <p:bold r:id="rId85"/>
    </p:embeddedFont>
    <p:embeddedFont>
      <p:font typeface="Roboto" panose="02000000000000000000" pitchFamily="2" charset="0"/>
      <p:regular r:id="rId86"/>
      <p:bold r:id="rId87"/>
      <p:italic r:id="rId88"/>
      <p:boldItalic r:id="rId89"/>
    </p:embeddedFont>
    <p:embeddedFont>
      <p:font typeface="Varela Round" pitchFamily="2" charset="-79"/>
      <p:regular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B7D0713-904D-4935-A96D-D1EE6A64530A}">
  <a:tblStyle styleId="{0B7D0713-904D-4935-A96D-D1EE6A64530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1"/>
    <p:restoredTop sz="94643"/>
  </p:normalViewPr>
  <p:slideViewPr>
    <p:cSldViewPr snapToGrid="0" snapToObjects="1">
      <p:cViewPr varScale="1">
        <p:scale>
          <a:sx n="103" d="100"/>
          <a:sy n="103" d="100"/>
        </p:scale>
        <p:origin x="168"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font" Target="fonts/font28.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Master" Target="slideMasters/slideMaster5.xml"/><Relationship Id="rId90" Type="http://schemas.openxmlformats.org/officeDocument/2006/relationships/font" Target="fonts/font29.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6.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font" Target="fonts/font27.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font" Target="fonts/font25.fntdata"/><Relationship Id="rId9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5.fntdata"/><Relationship Id="rId7" Type="http://schemas.openxmlformats.org/officeDocument/2006/relationships/slideMaster" Target="slideMasters/slideMaster7.xml"/><Relationship Id="rId71" Type="http://schemas.openxmlformats.org/officeDocument/2006/relationships/font" Target="fonts/font10.fntdata"/><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5.fntdata"/><Relationship Id="rId87" Type="http://schemas.openxmlformats.org/officeDocument/2006/relationships/font" Target="fonts/font26.fntdata"/><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codepen.io/anon/pen/yvDAo"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84" name="Shape 184"/>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Merriweather Sans"/>
              <a:buNone/>
            </a:pPr>
            <a:r>
              <a:rPr lang="en-US" sz="2200">
                <a:latin typeface="Merriweather Sans"/>
                <a:ea typeface="Merriweather Sans"/>
                <a:cs typeface="Merriweather Sans"/>
                <a:sym typeface="Merriweather Sans"/>
              </a:rPr>
              <a:t>Get 6 volunteers</a:t>
            </a:r>
            <a:r>
              <a:rPr lang="en-US" sz="2200" b="0" i="0" u="none" strike="noStrike" cap="none">
                <a:solidFill>
                  <a:srgbClr val="000000"/>
                </a:solidFill>
                <a:latin typeface="Merriweather Sans"/>
                <a:ea typeface="Merriweather Sans"/>
                <a:cs typeface="Merriweather Sans"/>
                <a:sym typeface="Merriweather Sans"/>
              </a:rPr>
              <a:t> to read out loud, the objectives.</a:t>
            </a:r>
            <a:endParaRPr sz="2200" b="0" i="0" u="none" strike="noStrike" cap="none">
              <a:solidFill>
                <a:srgbClr val="000000"/>
              </a:solidFill>
              <a:latin typeface="Merriweather Sans"/>
              <a:ea typeface="Merriweather Sans"/>
              <a:cs typeface="Merriweather Sans"/>
              <a:sym typeface="Merriweather Sans"/>
            </a:endParaRPr>
          </a:p>
          <a:p>
            <a:pPr marL="0" marR="0" lvl="0" indent="0" algn="l" rtl="0">
              <a:lnSpc>
                <a:spcPct val="100000"/>
              </a:lnSpc>
              <a:spcBef>
                <a:spcPts val="0"/>
              </a:spcBef>
              <a:spcAft>
                <a:spcPts val="0"/>
              </a:spcAft>
              <a:buClr>
                <a:srgbClr val="000000"/>
              </a:buClr>
              <a:buSzPts val="1400"/>
              <a:buFont typeface="Arial"/>
              <a:buNone/>
            </a:pPr>
            <a:endParaRPr sz="2200" b="0" i="0" u="none" strike="noStrike" cap="none">
              <a:solidFill>
                <a:srgbClr val="000000"/>
              </a:solidFill>
              <a:latin typeface="Merriweather Sans"/>
              <a:ea typeface="Merriweather Sans"/>
              <a:cs typeface="Merriweather Sans"/>
              <a:sym typeface="Merriweather Sans"/>
            </a:endParaRPr>
          </a:p>
          <a:p>
            <a:pPr marL="0" marR="0" lvl="0" indent="0" algn="l" rtl="0">
              <a:lnSpc>
                <a:spcPct val="100000"/>
              </a:lnSpc>
              <a:spcBef>
                <a:spcPts val="0"/>
              </a:spcBef>
              <a:spcAft>
                <a:spcPts val="0"/>
              </a:spcAft>
              <a:buClr>
                <a:srgbClr val="000000"/>
              </a:buClr>
              <a:buSzPts val="1400"/>
              <a:buFont typeface="Merriweather Sans"/>
              <a:buNone/>
            </a:pPr>
            <a:r>
              <a:rPr lang="en-US" sz="2200" b="0" i="0" u="none" strike="noStrike" cap="none">
                <a:solidFill>
                  <a:srgbClr val="000000"/>
                </a:solidFill>
                <a:latin typeface="Merriweather Sans"/>
                <a:ea typeface="Merriweather Sans"/>
                <a:cs typeface="Merriweather Sans"/>
                <a:sym typeface="Merriweather Sans"/>
              </a:rPr>
              <a:t>Today, students will:</a:t>
            </a:r>
            <a:endParaRPr sz="2200" b="0" i="0" u="none" strike="noStrike" cap="none">
              <a:solidFill>
                <a:srgbClr val="000000"/>
              </a:solidFill>
              <a:latin typeface="Merriweather Sans"/>
              <a:ea typeface="Merriweather Sans"/>
              <a:cs typeface="Merriweather Sans"/>
              <a:sym typeface="Merriweather Sans"/>
            </a:endParaRPr>
          </a:p>
          <a:p>
            <a:pPr marL="0" marR="0" lvl="0" indent="0" algn="l" rtl="0">
              <a:lnSpc>
                <a:spcPct val="100000"/>
              </a:lnSpc>
              <a:spcBef>
                <a:spcPts val="0"/>
              </a:spcBef>
              <a:spcAft>
                <a:spcPts val="0"/>
              </a:spcAft>
              <a:buClr>
                <a:srgbClr val="000000"/>
              </a:buClr>
              <a:buSzPts val="1400"/>
              <a:buFont typeface="Merriweather Sans"/>
              <a:buNone/>
            </a:pPr>
            <a:r>
              <a:rPr lang="en-US" sz="2200" b="0" i="0" u="none" strike="noStrike" cap="none">
                <a:solidFill>
                  <a:srgbClr val="000000"/>
                </a:solidFill>
                <a:latin typeface="Merriweather Sans"/>
                <a:ea typeface="Merriweather Sans"/>
                <a:cs typeface="Merriweather Sans"/>
                <a:sym typeface="Merriweather Sans"/>
              </a:rPr>
              <a:t>Get a bit of a feel for the "web"</a:t>
            </a:r>
            <a:endParaRPr sz="2200" b="0" i="0" u="none" strike="noStrike" cap="none">
              <a:solidFill>
                <a:srgbClr val="000000"/>
              </a:solidFill>
              <a:latin typeface="Merriweather Sans"/>
              <a:ea typeface="Merriweather Sans"/>
              <a:cs typeface="Merriweather Sans"/>
              <a:sym typeface="Merriweather Sans"/>
            </a:endParaRPr>
          </a:p>
          <a:p>
            <a:pPr marL="0" marR="0" lvl="0" indent="0" algn="l" rtl="0">
              <a:lnSpc>
                <a:spcPct val="100000"/>
              </a:lnSpc>
              <a:spcBef>
                <a:spcPts val="0"/>
              </a:spcBef>
              <a:spcAft>
                <a:spcPts val="0"/>
              </a:spcAft>
              <a:buClr>
                <a:srgbClr val="000000"/>
              </a:buClr>
              <a:buSzPts val="1400"/>
              <a:buFont typeface="Merriweather Sans"/>
              <a:buNone/>
            </a:pPr>
            <a:r>
              <a:rPr lang="en-US" sz="2200" b="0" i="0" u="none" strike="noStrike" cap="none">
                <a:solidFill>
                  <a:srgbClr val="000000"/>
                </a:solidFill>
                <a:latin typeface="Merriweather Sans"/>
                <a:ea typeface="Merriweather Sans"/>
                <a:cs typeface="Merriweather Sans"/>
                <a:sym typeface="Merriweather Sans"/>
              </a:rPr>
              <a:t>Learn the basics of HTML and CSS</a:t>
            </a:r>
            <a:endParaRPr sz="2200" b="0" i="0" u="none" strike="noStrike" cap="none">
              <a:solidFill>
                <a:srgbClr val="000000"/>
              </a:solidFill>
              <a:latin typeface="Merriweather Sans"/>
              <a:ea typeface="Merriweather Sans"/>
              <a:cs typeface="Merriweather Sans"/>
              <a:sym typeface="Merriweather Sans"/>
            </a:endParaRPr>
          </a:p>
          <a:p>
            <a:pPr marL="0" marR="0" lvl="0" indent="0" algn="l" rtl="0">
              <a:lnSpc>
                <a:spcPct val="100000"/>
              </a:lnSpc>
              <a:spcBef>
                <a:spcPts val="0"/>
              </a:spcBef>
              <a:spcAft>
                <a:spcPts val="0"/>
              </a:spcAft>
              <a:buClr>
                <a:srgbClr val="000000"/>
              </a:buClr>
              <a:buSzPts val="1400"/>
              <a:buFont typeface="Merriweather Sans"/>
              <a:buNone/>
            </a:pPr>
            <a:r>
              <a:rPr lang="en-US" sz="2200" b="0" i="0" u="none" strike="noStrike" cap="none">
                <a:solidFill>
                  <a:srgbClr val="000000"/>
                </a:solidFill>
                <a:latin typeface="Merriweather Sans"/>
                <a:ea typeface="Merriweather Sans"/>
                <a:cs typeface="Merriweather Sans"/>
                <a:sym typeface="Merriweather Sans"/>
              </a:rPr>
              <a:t>Build a very basic website</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‘Iteration’ points to the fact that there may be a workflow!</a:t>
            </a:r>
            <a:endParaRPr sz="1800" b="0" i="0" u="none" strike="noStrike" cap="none">
              <a:solidFill>
                <a:srgbClr val="000000"/>
              </a:solidFill>
              <a:latin typeface="Arial"/>
              <a:ea typeface="Arial"/>
              <a:cs typeface="Arial"/>
              <a:sym typeface="Arial"/>
            </a:endParaRPr>
          </a:p>
        </p:txBody>
      </p:sp>
      <p:sp>
        <p:nvSpPr>
          <p:cNvPr id="266" name="Shape 2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272" name="Shape 2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Development is iterative</a:t>
            </a:r>
            <a:endParaRPr/>
          </a:p>
          <a:p>
            <a:pPr marL="0" marR="0" lvl="0" indent="0" algn="l" rtl="0">
              <a:lnSpc>
                <a:spcPct val="100000"/>
              </a:lnSpc>
              <a:spcBef>
                <a:spcPts val="0"/>
              </a:spcBef>
              <a:spcAft>
                <a:spcPts val="0"/>
              </a:spcAft>
              <a:buClr>
                <a:srgbClr val="000000"/>
              </a:buClr>
              <a:buSzPts val="1400"/>
              <a:buFont typeface="Arial"/>
              <a:buNone/>
            </a:pPr>
            <a:r>
              <a:rPr lang="en-US"/>
              <a:t>IA is first - structure and content</a:t>
            </a:r>
            <a:endParaRPr/>
          </a:p>
          <a:p>
            <a:pPr marL="0" marR="0" lvl="0" indent="0" algn="l" rtl="0">
              <a:lnSpc>
                <a:spcPct val="100000"/>
              </a:lnSpc>
              <a:spcBef>
                <a:spcPts val="0"/>
              </a:spcBef>
              <a:spcAft>
                <a:spcPts val="0"/>
              </a:spcAft>
              <a:buClr>
                <a:srgbClr val="000000"/>
              </a:buClr>
              <a:buSzPts val="1400"/>
              <a:buFont typeface="Arial"/>
              <a:buNone/>
            </a:pPr>
            <a:r>
              <a:rPr lang="en-US"/>
              <a:t>Design makes information palatable and desirable</a:t>
            </a:r>
            <a:endParaRPr/>
          </a:p>
          <a:p>
            <a:pPr marL="0" marR="0" lvl="0" indent="0" algn="l" rtl="0">
              <a:lnSpc>
                <a:spcPct val="100000"/>
              </a:lnSpc>
              <a:spcBef>
                <a:spcPts val="0"/>
              </a:spcBef>
              <a:spcAft>
                <a:spcPts val="0"/>
              </a:spcAft>
              <a:buClr>
                <a:srgbClr val="000000"/>
              </a:buClr>
              <a:buSzPts val="1400"/>
              <a:buFont typeface="Arial"/>
              <a:buNone/>
            </a:pPr>
            <a:r>
              <a:rPr lang="en-US"/>
              <a:t>UX runs through the entirety and has even wider implications</a:t>
            </a:r>
            <a:endParaRPr/>
          </a:p>
          <a:p>
            <a:pPr marL="0" marR="0" lvl="0" indent="0" algn="l" rtl="0">
              <a:lnSpc>
                <a:spcPct val="100000"/>
              </a:lnSpc>
              <a:spcBef>
                <a:spcPts val="0"/>
              </a:spcBef>
              <a:spcAft>
                <a:spcPts val="0"/>
              </a:spcAft>
              <a:buClr>
                <a:srgbClr val="000000"/>
              </a:buClr>
              <a:buSzPts val="1400"/>
              <a:buFont typeface="Arial"/>
              <a:buNone/>
            </a:pPr>
            <a:r>
              <a:rPr lang="en-US"/>
              <a:t>FE &amp; BE run in parallel</a:t>
            </a:r>
            <a:endParaRPr/>
          </a:p>
        </p:txBody>
      </p:sp>
      <p:sp>
        <p:nvSpPr>
          <p:cNvPr id="278" name="Shape 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These days a commercial FEDev needs to be expert in a whole string of skills</a:t>
            </a:r>
            <a:endParaRPr/>
          </a:p>
          <a:p>
            <a:pPr marL="0" marR="0" lvl="0" indent="0" algn="l" rtl="0">
              <a:lnSpc>
                <a:spcPct val="100000"/>
              </a:lnSpc>
              <a:spcBef>
                <a:spcPts val="0"/>
              </a:spcBef>
              <a:spcAft>
                <a:spcPts val="0"/>
              </a:spcAft>
              <a:buClr>
                <a:srgbClr val="000000"/>
              </a:buClr>
              <a:buSzPts val="1400"/>
              <a:buFont typeface="Arial"/>
              <a:buNone/>
            </a:pPr>
            <a:r>
              <a:rPr lang="en-US"/>
              <a:t>The above are the tip of the iceberg</a:t>
            </a:r>
            <a:endParaRPr/>
          </a:p>
        </p:txBody>
      </p:sp>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Ilias Ismanalijev is a Co-Founder and FED</a:t>
            </a:r>
            <a:endParaRPr/>
          </a:p>
          <a:p>
            <a:pPr marL="0" marR="0" lvl="0" indent="0" algn="l" rtl="0">
              <a:lnSpc>
                <a:spcPct val="100000"/>
              </a:lnSpc>
              <a:spcBef>
                <a:spcPts val="0"/>
              </a:spcBef>
              <a:spcAft>
                <a:spcPts val="0"/>
              </a:spcAft>
              <a:buClr>
                <a:srgbClr val="000000"/>
              </a:buClr>
              <a:buSzPts val="1400"/>
              <a:buFont typeface="Arial"/>
              <a:buNone/>
            </a:pPr>
            <a:r>
              <a:rPr lang="en-US"/>
              <a:t>He is probably getting at the array of choices and the speed of change</a:t>
            </a:r>
            <a:endParaRPr/>
          </a:p>
        </p:txBody>
      </p:sp>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308" name="Shape 3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14" name="Shape 3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319" name="Shape 3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Attributed to Google Groups comment in 1994</a:t>
            </a:r>
            <a:endParaRPr/>
          </a:p>
        </p:txBody>
      </p:sp>
      <p:sp>
        <p:nvSpPr>
          <p:cNvPr id="324" name="Shape 3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191" name="Shape 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38" name="Shape 33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Helvetica Neue"/>
              <a:buNone/>
            </a:pPr>
            <a:endParaRPr sz="1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6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45" name="Shape 34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Let’s walk through how the Front End and the Back End are functioning in an example user interaction.</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0" name="Shape 35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The front end is everything the user sees</a:t>
            </a:r>
            <a:endParaRPr sz="2200"/>
          </a:p>
          <a:p>
            <a:pPr marL="0" marR="0" lvl="0" indent="0" algn="l" rtl="0">
              <a:lnSpc>
                <a:spcPct val="117000"/>
              </a:lnSpc>
              <a:spcBef>
                <a:spcPts val="0"/>
              </a:spcBef>
              <a:spcAft>
                <a:spcPts val="0"/>
              </a:spcAft>
              <a:buClr>
                <a:srgbClr val="000000"/>
              </a:buClr>
              <a:buSzPts val="1400"/>
              <a:buFont typeface="Arial"/>
              <a:buNone/>
            </a:pPr>
            <a:r>
              <a:rPr lang="en-US" sz="2200"/>
              <a:t>AND a lot of stuff the user doesn’t</a:t>
            </a:r>
            <a:endParaRPr sz="2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55" name="Shape 355"/>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Now, the user clicks into his checking account.  This is when the back end kicks in, because the website needs to find his information, which has been stored in a database.</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My experience working for Macquarie Bank Market Risk</a:t>
            </a:r>
            <a:endParaRPr/>
          </a:p>
          <a:p>
            <a:pPr marL="0" marR="0" lvl="0" indent="0" algn="l" rtl="0">
              <a:lnSpc>
                <a:spcPct val="100000"/>
              </a:lnSpc>
              <a:spcBef>
                <a:spcPts val="0"/>
              </a:spcBef>
              <a:spcAft>
                <a:spcPts val="0"/>
              </a:spcAft>
              <a:buClr>
                <a:srgbClr val="000000"/>
              </a:buClr>
              <a:buSzPts val="1400"/>
              <a:buFont typeface="Arial"/>
              <a:buNone/>
            </a:pPr>
            <a:r>
              <a:rPr lang="en-US"/>
              <a:t>Redeveloped Market Risk systems over 6 years Front &amp; Back end</a:t>
            </a:r>
            <a:endParaRPr/>
          </a:p>
        </p:txBody>
      </p:sp>
      <p:sp>
        <p:nvSpPr>
          <p:cNvPr id="365" name="Shape 3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370" name="Shape 3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79" name="Shape 37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196850" marR="0" lvl="0" indent="-6350" algn="l" rtl="0">
              <a:lnSpc>
                <a:spcPct val="125000"/>
              </a:lnSpc>
              <a:spcBef>
                <a:spcPts val="0"/>
              </a:spcBef>
              <a:spcAft>
                <a:spcPts val="0"/>
              </a:spcAft>
              <a:buClr>
                <a:srgbClr val="000000"/>
              </a:buClr>
              <a:buSzPts val="1400"/>
              <a:buFont typeface="Arial"/>
              <a:buNone/>
            </a:pPr>
            <a:endParaRPr sz="1800" b="0" i="0" u="none" strike="noStrike" cap="none">
              <a:solidFill>
                <a:srgbClr val="000000"/>
              </a:solidFill>
              <a:latin typeface="Merriweather Sans"/>
              <a:ea typeface="Merriweather Sans"/>
              <a:cs typeface="Merriweather Sans"/>
              <a:sym typeface="Merriweather Sans"/>
            </a:endParaRPr>
          </a:p>
          <a:p>
            <a:pPr marL="196850" marR="0" lvl="0" indent="-6350" algn="l" rtl="0">
              <a:lnSpc>
                <a:spcPct val="125000"/>
              </a:lnSpc>
              <a:spcBef>
                <a:spcPts val="0"/>
              </a:spcBef>
              <a:spcAft>
                <a:spcPts val="0"/>
              </a:spcAft>
              <a:buClr>
                <a:srgbClr val="000000"/>
              </a:buClr>
              <a:buSzPts val="1400"/>
              <a:buFont typeface="Arial"/>
              <a:buNone/>
            </a:pPr>
            <a:r>
              <a:rPr lang="en-US">
                <a:latin typeface="Merriweather Sans"/>
                <a:ea typeface="Merriweather Sans"/>
                <a:cs typeface="Merriweather Sans"/>
                <a:sym typeface="Merriweather Sans"/>
              </a:rPr>
              <a:t>Can anyone describe how HTML/CSS &amp; Javascript is like a Smart Home ?</a:t>
            </a:r>
            <a:endParaRPr>
              <a:latin typeface="Merriweather Sans"/>
              <a:ea typeface="Merriweather Sans"/>
              <a:cs typeface="Merriweather Sans"/>
              <a:sym typeface="Merriweather Sans"/>
            </a:endParaRPr>
          </a:p>
          <a:p>
            <a:pPr marL="0" marR="0" lvl="0" indent="0" algn="l" rtl="0">
              <a:lnSpc>
                <a:spcPct val="125000"/>
              </a:lnSpc>
              <a:spcBef>
                <a:spcPts val="0"/>
              </a:spcBef>
              <a:spcAft>
                <a:spcPts val="0"/>
              </a:spcAft>
              <a:buNone/>
            </a:pPr>
            <a:r>
              <a:rPr lang="en-US">
                <a:latin typeface="Merriweather Sans"/>
                <a:ea typeface="Merriweather Sans"/>
                <a:cs typeface="Merriweather Sans"/>
                <a:sym typeface="Merriweather Sans"/>
              </a:rPr>
              <a:t>	HTML = structure/content</a:t>
            </a:r>
            <a:endParaRPr>
              <a:latin typeface="Merriweather Sans"/>
              <a:ea typeface="Merriweather Sans"/>
              <a:cs typeface="Merriweather Sans"/>
              <a:sym typeface="Merriweather Sans"/>
            </a:endParaRPr>
          </a:p>
          <a:p>
            <a:pPr marL="0" marR="0" lvl="0" indent="0" algn="l" rtl="0">
              <a:lnSpc>
                <a:spcPct val="125000"/>
              </a:lnSpc>
              <a:spcBef>
                <a:spcPts val="0"/>
              </a:spcBef>
              <a:spcAft>
                <a:spcPts val="0"/>
              </a:spcAft>
              <a:buNone/>
            </a:pPr>
            <a:r>
              <a:rPr lang="en-US">
                <a:latin typeface="Merriweather Sans"/>
                <a:ea typeface="Merriweather Sans"/>
                <a:cs typeface="Merriweather Sans"/>
                <a:sym typeface="Merriweather Sans"/>
              </a:rPr>
              <a:t>	CSS = style</a:t>
            </a:r>
            <a:endParaRPr>
              <a:latin typeface="Merriweather Sans"/>
              <a:ea typeface="Merriweather Sans"/>
              <a:cs typeface="Merriweather Sans"/>
              <a:sym typeface="Merriweather Sans"/>
            </a:endParaRPr>
          </a:p>
          <a:p>
            <a:pPr marL="0" marR="0" lvl="0" indent="0" algn="l" rtl="0">
              <a:lnSpc>
                <a:spcPct val="125000"/>
              </a:lnSpc>
              <a:spcBef>
                <a:spcPts val="0"/>
              </a:spcBef>
              <a:spcAft>
                <a:spcPts val="0"/>
              </a:spcAft>
              <a:buNone/>
            </a:pPr>
            <a:r>
              <a:rPr lang="en-US">
                <a:latin typeface="Merriweather Sans"/>
                <a:ea typeface="Merriweather Sans"/>
                <a:cs typeface="Merriweather Sans"/>
                <a:sym typeface="Merriweather Sans"/>
              </a:rPr>
              <a:t>	Javascript = automation</a:t>
            </a:r>
            <a:endParaRPr>
              <a:latin typeface="Merriweather Sans"/>
              <a:ea typeface="Merriweather Sans"/>
              <a:cs typeface="Merriweather Sans"/>
              <a:sym typeface="Merriweather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96" name="Shape 39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The three main languages of Front-End Web Development are HTML, CSS and Javascript.  </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97" name="Shape 197"/>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38100" marR="0" lvl="0" indent="0" algn="l" rtl="0">
              <a:lnSpc>
                <a:spcPct val="100000"/>
              </a:lnSpc>
              <a:spcBef>
                <a:spcPts val="600"/>
              </a:spcBef>
              <a:spcAft>
                <a:spcPts val="0"/>
              </a:spcAft>
              <a:buClr>
                <a:srgbClr val="000000"/>
              </a:buClr>
              <a:buSzPts val="1400"/>
              <a:buFont typeface="Merriweather Sans"/>
              <a:buNone/>
            </a:pPr>
            <a:r>
              <a:rPr lang="en-US">
                <a:latin typeface="Merriweather Sans"/>
                <a:ea typeface="Merriweather Sans"/>
                <a:cs typeface="Merriweather Sans"/>
                <a:sym typeface="Merriweather Sans"/>
              </a:rPr>
              <a:t>CLIENT is typically your browser in this context</a:t>
            </a:r>
            <a:endParaRPr>
              <a:latin typeface="Merriweather Sans"/>
              <a:ea typeface="Merriweather Sans"/>
              <a:cs typeface="Merriweather Sans"/>
              <a:sym typeface="Merriweather Sans"/>
            </a:endParaRPr>
          </a:p>
          <a:p>
            <a:pPr marL="38100" marR="0" lvl="0" indent="0" algn="l" rtl="0">
              <a:lnSpc>
                <a:spcPct val="100000"/>
              </a:lnSpc>
              <a:spcBef>
                <a:spcPts val="600"/>
              </a:spcBef>
              <a:spcAft>
                <a:spcPts val="0"/>
              </a:spcAft>
              <a:buClr>
                <a:srgbClr val="000000"/>
              </a:buClr>
              <a:buSzPts val="1400"/>
              <a:buFont typeface="Merriweather Sans"/>
              <a:buNone/>
            </a:pPr>
            <a:r>
              <a:rPr lang="en-US">
                <a:latin typeface="Merriweather Sans"/>
                <a:ea typeface="Merriweather Sans"/>
                <a:cs typeface="Merriweather Sans"/>
                <a:sym typeface="Merriweather Sans"/>
              </a:rPr>
              <a:t>Clients make ‘requests’</a:t>
            </a:r>
            <a:endParaRPr>
              <a:latin typeface="Merriweather Sans"/>
              <a:ea typeface="Merriweather Sans"/>
              <a:cs typeface="Merriweather Sans"/>
              <a:sym typeface="Merriweather Sans"/>
            </a:endParaRPr>
          </a:p>
          <a:p>
            <a:pPr marL="38100" marR="0" lvl="0" indent="0" algn="l" rtl="0">
              <a:lnSpc>
                <a:spcPct val="100000"/>
              </a:lnSpc>
              <a:spcBef>
                <a:spcPts val="600"/>
              </a:spcBef>
              <a:spcAft>
                <a:spcPts val="0"/>
              </a:spcAft>
              <a:buClr>
                <a:srgbClr val="000000"/>
              </a:buClr>
              <a:buSzPts val="1400"/>
              <a:buFont typeface="Merriweather Sans"/>
              <a:buNone/>
            </a:pPr>
            <a:r>
              <a:rPr lang="en-US">
                <a:latin typeface="Merriweather Sans"/>
                <a:ea typeface="Merriweather Sans"/>
                <a:cs typeface="Merriweather Sans"/>
                <a:sym typeface="Merriweather Sans"/>
              </a:rPr>
              <a:t>Servers send ‘responses’ - which are a bunch of files/resources….</a:t>
            </a:r>
            <a:endParaRPr>
              <a:latin typeface="Merriweather Sans"/>
              <a:ea typeface="Merriweather Sans"/>
              <a:cs typeface="Merriweather Sans"/>
              <a:sym typeface="Merriweather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03" name="Shape 4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9" name="Shape 40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Arial"/>
                <a:ea typeface="Arial"/>
                <a:cs typeface="Arial"/>
                <a:sym typeface="Arial"/>
              </a:rPr>
              <a:t>Continue to think about the different roles the three languages we discussed are playing as you visit more websites. </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Shape 4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9" name="Shape 41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a:solidFill>
                  <a:srgbClr val="000000"/>
                </a:solidFill>
                <a:latin typeface="Arial"/>
                <a:ea typeface="Arial"/>
                <a:cs typeface="Arial"/>
                <a:sym typeface="Arial"/>
              </a:rPr>
              <a:t>Continue to think about the different roles the three languages we discussed are playing as you visit more websites. </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Content can be various items, text, images, sound, video, files, links, headings, sections</a:t>
            </a:r>
            <a:endParaRPr sz="1800" b="0" i="0" u="none" strike="noStrike" cap="none">
              <a:solidFill>
                <a:srgbClr val="000000"/>
              </a:solidFill>
              <a:latin typeface="Arial"/>
              <a:ea typeface="Arial"/>
              <a:cs typeface="Arial"/>
              <a:sym typeface="Arial"/>
            </a:endParaRPr>
          </a:p>
        </p:txBody>
      </p:sp>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6" name="Shape 436"/>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700">
                <a:latin typeface="Helvetica Neue"/>
                <a:ea typeface="Helvetica Neue"/>
                <a:cs typeface="Helvetica Neue"/>
                <a:sym typeface="Helvetica Neue"/>
              </a:rPr>
              <a:t>Not all tags have end tags. It is usually determined by the type of content and whether they have a logical start/end</a:t>
            </a:r>
            <a:endParaRPr sz="1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3" name="Shape 44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US" sz="1200">
                <a:latin typeface="Helvetica Neue"/>
                <a:ea typeface="Helvetica Neue"/>
                <a:cs typeface="Helvetica Neue"/>
                <a:sym typeface="Helvetica Neue"/>
              </a:rPr>
              <a:t>You don’t need to scrutinize your HTML - there are tools that will do it for you!</a:t>
            </a:r>
            <a:endParaRPr sz="12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US" sz="1200">
                <a:latin typeface="Helvetica Neue"/>
                <a:ea typeface="Helvetica Neue"/>
                <a:cs typeface="Helvetica Neue"/>
                <a:sym typeface="Helvetica Neue"/>
              </a:rPr>
              <a:t>It will rule out errors potentially caused by invalid HTML</a:t>
            </a:r>
            <a:endParaRPr sz="1200">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1" name="Shape 45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59" name="Shape 459"/>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67" name="Shape 4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73" name="Shape 47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Students should be able to create a New Pen without signing up for Code-pen or having a Login.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As an instructor, you can use the pre-populated code at </a:t>
            </a:r>
            <a:r>
              <a:rPr lang="en-US" sz="1800" b="0" i="0" u="sng" strike="noStrike" cap="none">
                <a:solidFill>
                  <a:schemeClr val="hlink"/>
                </a:solidFill>
                <a:latin typeface="Arial"/>
                <a:ea typeface="Arial"/>
                <a:cs typeface="Arial"/>
                <a:sym typeface="Arial"/>
                <a:hlinkClick r:id="rId3"/>
              </a:rPr>
              <a:t>http://codepen.io/anon/pen/yvDAo</a:t>
            </a:r>
            <a:r>
              <a:rPr lang="en-US" sz="1800" b="0" i="0" u="none" strike="noStrike" cap="none">
                <a:solidFill>
                  <a:srgbClr val="000000"/>
                </a:solidFill>
                <a:latin typeface="Calibri"/>
                <a:ea typeface="Calibri"/>
                <a:cs typeface="Calibri"/>
                <a:sym typeface="Calibri"/>
              </a:rPr>
              <a:t> to show students HTML structure, or start from scratch.  Demonstrate the following:</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Arial"/>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head</a:t>
            </a:r>
            <a:r>
              <a:rPr lang="en-US">
                <a:latin typeface="Calibri"/>
                <a:ea typeface="Calibri"/>
                <a:cs typeface="Calibri"/>
                <a:sym typeface="Calibri"/>
              </a:rPr>
              <a:t>ing</a:t>
            </a:r>
            <a:r>
              <a:rPr lang="en-US" sz="1800" b="0" i="0" u="none" strike="noStrike" cap="none">
                <a:solidFill>
                  <a:srgbClr val="000000"/>
                </a:solidFill>
                <a:latin typeface="Calibri"/>
                <a:ea typeface="Calibri"/>
                <a:cs typeface="Calibri"/>
                <a:sym typeface="Calibri"/>
              </a:rPr>
              <a:t> tags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paragraph tags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list tags and ordered, unordered list items</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600"/>
              </a:spcBef>
              <a:spcAft>
                <a:spcPts val="0"/>
              </a:spcAft>
              <a:buClr>
                <a:srgbClr val="000000"/>
              </a:buClr>
              <a:buSzPts val="1400"/>
              <a:buFont typeface="Calibri"/>
              <a:buNone/>
            </a:pPr>
            <a:r>
              <a:rPr lang="en-US" sz="1800" b="0" i="0" u="none" strike="noStrike" cap="none">
                <a:solidFill>
                  <a:srgbClr val="000000"/>
                </a:solidFill>
                <a:latin typeface="Calibri"/>
                <a:ea typeface="Calibri"/>
                <a:cs typeface="Calibri"/>
                <a:sym typeface="Calibri"/>
              </a:rPr>
              <a:t>image tags</a:t>
            </a:r>
            <a:endParaRPr sz="1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Helvetica Neue"/>
              <a:buNone/>
            </a:pPr>
            <a:r>
              <a:rPr lang="en-US" sz="1700" b="0" i="0" u="none" strike="noStrike" cap="none">
                <a:solidFill>
                  <a:srgbClr val="000000"/>
                </a:solidFill>
                <a:latin typeface="Helvetica Neue"/>
                <a:ea typeface="Helvetica Neue"/>
                <a:cs typeface="Helvetica Neue"/>
                <a:sym typeface="Helvetica Neue"/>
              </a:rPr>
              <a:t>Use this time mostly to show an example of what you can do with HTML rather than explaining the intricacies of each of the tags/attributes, etc. </a:t>
            </a:r>
            <a:endParaRPr sz="1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7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Helvetica Neue"/>
              <a:buNone/>
            </a:pPr>
            <a:r>
              <a:rPr lang="en-US" sz="1700" b="0" i="0" u="none" strike="noStrike" cap="none">
                <a:solidFill>
                  <a:srgbClr val="000000"/>
                </a:solidFill>
                <a:latin typeface="Helvetica Neue"/>
                <a:ea typeface="Helvetica Neue"/>
                <a:cs typeface="Helvetica Neue"/>
                <a:sym typeface="Helvetica Neue"/>
              </a:rPr>
              <a:t>Students can, but don’t necessarily need to, type this on their screens. They can just watch for now.</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08" name="Shape 208"/>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Essentially all a web page really is is a collection of files. Every blog post, every tweet on Twitter, every hilarious cat photo, every Amazon product page. They're just files stored on special computers that you're accessing through a network. </a:t>
            </a:r>
            <a:endParaRPr sz="2200" b="0" i="0" u="none" strike="noStrike" cap="none">
              <a:solidFill>
                <a:srgbClr val="000000"/>
              </a:solidFill>
              <a:latin typeface="Arial"/>
              <a:ea typeface="Arial"/>
              <a:cs typeface="Arial"/>
              <a:sym typeface="Arial"/>
            </a:endParaRPr>
          </a:p>
          <a:p>
            <a:pPr marL="0" marR="0" lvl="0" indent="0" algn="l" rtl="0">
              <a:lnSpc>
                <a:spcPct val="117000"/>
              </a:lnSpc>
              <a:spcBef>
                <a:spcPts val="0"/>
              </a:spcBef>
              <a:spcAft>
                <a:spcPts val="0"/>
              </a:spcAft>
              <a:buClr>
                <a:srgbClr val="000000"/>
              </a:buClr>
              <a:buSzPts val="1400"/>
              <a:buFont typeface="Arial"/>
              <a:buNone/>
            </a:pPr>
            <a:r>
              <a:rPr lang="en-US" sz="2200" b="0" i="0" u="none" strike="noStrike" cap="none">
                <a:solidFill>
                  <a:srgbClr val="000000"/>
                </a:solidFill>
                <a:latin typeface="Arial"/>
                <a:ea typeface="Arial"/>
                <a:cs typeface="Arial"/>
                <a:sym typeface="Arial"/>
              </a:rPr>
              <a:t>The special computers that store all these internet files are called “servers” or “hosts.” Personal computers like the one you’re using right now are called “clients.”</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81" name="Shape 4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40" name="Shape 5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13" name="Shape 213"/>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sz="2200"/>
              <a:t>Let’s look at a single interaction ie. what happens when we attempt to fetch a webpage</a:t>
            </a:r>
            <a:endParaRPr sz="2200"/>
          </a:p>
          <a:p>
            <a:pPr marL="0" marR="0" lvl="0" indent="0" algn="l" rtl="0">
              <a:lnSpc>
                <a:spcPct val="117000"/>
              </a:lnSpc>
              <a:spcBef>
                <a:spcPts val="0"/>
              </a:spcBef>
              <a:spcAft>
                <a:spcPts val="0"/>
              </a:spcAft>
              <a:buClr>
                <a:srgbClr val="000000"/>
              </a:buClr>
              <a:buSzPts val="1400"/>
              <a:buFont typeface="Arial"/>
              <a:buNone/>
            </a:pPr>
            <a:r>
              <a:rPr lang="en-US" sz="2200"/>
              <a:t>Browser &gt; Issue Request &gt; DNS resolution</a:t>
            </a:r>
            <a:endParaRPr sz="22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66" name="Shape 5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Shape 57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Talk about each part of the CSS rule</a:t>
            </a:r>
            <a:endParaRPr/>
          </a:p>
          <a:p>
            <a:pPr marL="457200" marR="0" lvl="0" indent="-317500" algn="l" rtl="0">
              <a:lnSpc>
                <a:spcPct val="100000"/>
              </a:lnSpc>
              <a:spcBef>
                <a:spcPts val="0"/>
              </a:spcBef>
              <a:spcAft>
                <a:spcPts val="0"/>
              </a:spcAft>
              <a:buSzPts val="1400"/>
              <a:buAutoNum type="arabicPeriod"/>
            </a:pPr>
            <a:r>
              <a:rPr lang="en-US"/>
              <a:t>The selector</a:t>
            </a:r>
            <a:endParaRPr/>
          </a:p>
          <a:p>
            <a:pPr marL="457200" marR="0" lvl="0" indent="-317500" algn="l" rtl="0">
              <a:lnSpc>
                <a:spcPct val="100000"/>
              </a:lnSpc>
              <a:spcBef>
                <a:spcPts val="0"/>
              </a:spcBef>
              <a:spcAft>
                <a:spcPts val="0"/>
              </a:spcAft>
              <a:buSzPts val="1400"/>
              <a:buAutoNum type="arabicPeriod"/>
            </a:pPr>
            <a:r>
              <a:rPr lang="en-US"/>
              <a:t>The braces</a:t>
            </a:r>
            <a:endParaRPr/>
          </a:p>
          <a:p>
            <a:pPr marL="457200" marR="0" lvl="0" indent="-317500" algn="l" rtl="0">
              <a:lnSpc>
                <a:spcPct val="100000"/>
              </a:lnSpc>
              <a:spcBef>
                <a:spcPts val="0"/>
              </a:spcBef>
              <a:spcAft>
                <a:spcPts val="0"/>
              </a:spcAft>
              <a:buSzPts val="1400"/>
              <a:buAutoNum type="arabicPeriod"/>
            </a:pPr>
            <a:r>
              <a:rPr lang="en-US"/>
              <a:t>The style rules</a:t>
            </a:r>
            <a:endParaRPr/>
          </a:p>
        </p:txBody>
      </p:sp>
      <p:sp>
        <p:nvSpPr>
          <p:cNvPr id="572" name="Shape 5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87" name="Shape 5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594" name="Shape 5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1" name="Shape 221"/>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a:t>DNS search can be complex but it is simplified here</a:t>
            </a:r>
            <a:endParaRPr/>
          </a:p>
          <a:p>
            <a:pPr marL="0" marR="0" lvl="0" indent="0" algn="l" rtl="0">
              <a:lnSpc>
                <a:spcPct val="117000"/>
              </a:lnSpc>
              <a:spcBef>
                <a:spcPts val="0"/>
              </a:spcBef>
              <a:spcAft>
                <a:spcPts val="0"/>
              </a:spcAft>
              <a:buClr>
                <a:srgbClr val="000000"/>
              </a:buClr>
              <a:buSzPts val="1400"/>
              <a:buFont typeface="Arial"/>
              <a:buNone/>
            </a:pPr>
            <a:r>
              <a:rPr lang="en-US"/>
              <a:t>DNS sends back an IP address</a:t>
            </a:r>
            <a:endParaRPr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0" name="Shape 230"/>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a:t>The IP address sent back is unique on the internet</a:t>
            </a:r>
            <a:endParaRPr/>
          </a:p>
          <a:p>
            <a:pPr marL="0" marR="0" lvl="0" indent="0" algn="l" rtl="0">
              <a:lnSpc>
                <a:spcPct val="117000"/>
              </a:lnSpc>
              <a:spcBef>
                <a:spcPts val="0"/>
              </a:spcBef>
              <a:spcAft>
                <a:spcPts val="0"/>
              </a:spcAft>
              <a:buClr>
                <a:srgbClr val="000000"/>
              </a:buClr>
              <a:buSzPts val="1400"/>
              <a:buFont typeface="Arial"/>
              <a:buNone/>
            </a:pPr>
            <a:r>
              <a:rPr lang="en-US"/>
              <a:t>Our browser can now use it to go (effectively) directly to the computer that holds our website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42" name="Shape 242"/>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000"/>
              </a:lnSpc>
              <a:spcBef>
                <a:spcPts val="0"/>
              </a:spcBef>
              <a:spcAft>
                <a:spcPts val="0"/>
              </a:spcAft>
              <a:buClr>
                <a:srgbClr val="000000"/>
              </a:buClr>
              <a:buSzPts val="1400"/>
              <a:buFont typeface="Arial"/>
              <a:buNone/>
            </a:pPr>
            <a:r>
              <a:rPr lang="en-US"/>
              <a:t>The web server sends back the files to our computer</a:t>
            </a:r>
            <a:endParaRPr/>
          </a:p>
          <a:p>
            <a:pPr marL="0" marR="0" lvl="0" indent="0" algn="l" rtl="0">
              <a:lnSpc>
                <a:spcPct val="117000"/>
              </a:lnSpc>
              <a:spcBef>
                <a:spcPts val="0"/>
              </a:spcBef>
              <a:spcAft>
                <a:spcPts val="0"/>
              </a:spcAft>
              <a:buClr>
                <a:srgbClr val="000000"/>
              </a:buClr>
              <a:buSzPts val="1400"/>
              <a:buFont typeface="Arial"/>
              <a:buNone/>
            </a:pPr>
            <a:r>
              <a:rPr lang="en-US"/>
              <a:t>They are rendered on the browser</a:t>
            </a:r>
            <a:endParaRPr/>
          </a:p>
          <a:p>
            <a:pPr marL="0" marR="0" lvl="0" indent="0" algn="l" rtl="0">
              <a:lnSpc>
                <a:spcPct val="117000"/>
              </a:lnSpc>
              <a:spcBef>
                <a:spcPts val="0"/>
              </a:spcBef>
              <a:spcAft>
                <a:spcPts val="0"/>
              </a:spcAft>
              <a:buClr>
                <a:srgbClr val="000000"/>
              </a:buClr>
              <a:buSzPts val="1400"/>
              <a:buFont typeface="Arial"/>
              <a:buNone/>
            </a:pPr>
            <a:endParaRPr/>
          </a:p>
          <a:p>
            <a:pPr marL="0" marR="0" lvl="0" indent="0" algn="l" rtl="0">
              <a:lnSpc>
                <a:spcPct val="117000"/>
              </a:lnSpc>
              <a:spcBef>
                <a:spcPts val="0"/>
              </a:spcBef>
              <a:spcAft>
                <a:spcPts val="0"/>
              </a:spcAft>
              <a:buClr>
                <a:srgbClr val="000000"/>
              </a:buClr>
              <a:buSzPts val="1400"/>
              <a:buFont typeface="Arial"/>
              <a:buNone/>
            </a:pPr>
            <a:r>
              <a:rPr lang="en-US"/>
              <a:t>Could talk about Internet history at this point</a:t>
            </a:r>
            <a:endParaRPr/>
          </a:p>
          <a:p>
            <a:pPr marL="0" marR="0" lvl="0" indent="0" algn="l" rtl="0">
              <a:lnSpc>
                <a:spcPct val="117000"/>
              </a:lnSpc>
              <a:spcBef>
                <a:spcPts val="0"/>
              </a:spcBef>
              <a:spcAft>
                <a:spcPts val="0"/>
              </a:spcAft>
              <a:buClr>
                <a:srgbClr val="000000"/>
              </a:buClr>
              <a:buSzPts val="1400"/>
              <a:buFont typeface="Arial"/>
              <a:buNone/>
            </a:pPr>
            <a:r>
              <a:rPr lang="en-US"/>
              <a:t>1969 - Arpanet, 1972 - Email, 1977 - Queen sends an email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rgbClr val="000000"/>
              </a:solidFill>
              <a:latin typeface="Arial"/>
              <a:ea typeface="Arial"/>
              <a:cs typeface="Arial"/>
              <a:sym typeface="Arial"/>
            </a:endParaRPr>
          </a:p>
        </p:txBody>
      </p:sp>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body" idx="1"/>
          </p:nvPr>
        </p:nvSpPr>
        <p:spPr>
          <a:xfrm>
            <a:off x="631825"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Shape 15"/>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2014200" y="742950"/>
            <a:ext cx="463550" cy="4175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49287" y="292100"/>
            <a:ext cx="11704637" cy="121602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 name="Shape 40"/>
          <p:cNvSpPr txBox="1">
            <a:spLocks noGrp="1"/>
          </p:cNvSpPr>
          <p:nvPr>
            <p:ph type="body" idx="1"/>
          </p:nvPr>
        </p:nvSpPr>
        <p:spPr>
          <a:xfrm>
            <a:off x="649287" y="1703387"/>
            <a:ext cx="11704637" cy="559752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Shape 41"/>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sldNum" idx="12"/>
          </p:nvPr>
        </p:nvSpPr>
        <p:spPr>
          <a:xfrm>
            <a:off x="6284912" y="6570662"/>
            <a:ext cx="3033712" cy="3937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35000" y="1473200"/>
            <a:ext cx="11734800" cy="13208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Shape 52"/>
          <p:cNvSpPr txBox="1">
            <a:spLocks noGrp="1"/>
          </p:cNvSpPr>
          <p:nvPr>
            <p:ph type="body" idx="1"/>
          </p:nvPr>
        </p:nvSpPr>
        <p:spPr>
          <a:xfrm>
            <a:off x="631825" y="2921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Shape 53"/>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Shape 54"/>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12014200" y="742950"/>
            <a:ext cx="463550" cy="4175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2584450" y="2414587"/>
            <a:ext cx="7834312" cy="2471737"/>
          </a:xfrm>
          <a:prstGeom prst="rect">
            <a:avLst/>
          </a:prstGeom>
          <a:noFill/>
          <a:ln>
            <a:noFill/>
          </a:ln>
        </p:spPr>
        <p:txBody>
          <a:bodyPr spcFirstLastPara="1" wrap="square" lIns="91425" tIns="91425" rIns="91425" bIns="91425" anchor="ctr"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Shape 61"/>
          <p:cNvSpPr txBox="1">
            <a:spLocks noGrp="1"/>
          </p:cNvSpPr>
          <p:nvPr>
            <p:ph type="body" idx="1"/>
          </p:nvPr>
        </p:nvSpPr>
        <p:spPr>
          <a:xfrm>
            <a:off x="0" y="0"/>
            <a:ext cx="3000000" cy="300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6367462" y="6926262"/>
            <a:ext cx="258762" cy="254000"/>
          </a:xfrm>
          <a:prstGeom prst="rect">
            <a:avLst/>
          </a:prstGeom>
          <a:noFill/>
          <a:ln>
            <a:noFill/>
          </a:ln>
        </p:spPr>
        <p:txBody>
          <a:bodyPr spcFirstLastPara="1" wrap="square" lIns="38025" tIns="38025" rIns="38025" bIns="38025" anchor="t" anchorCtr="0">
            <a:no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 name="Shape 72"/>
          <p:cNvSpPr txBox="1">
            <a:spLocks noGrp="1"/>
          </p:cNvSpPr>
          <p:nvPr>
            <p:ph type="body" idx="1"/>
          </p:nvPr>
        </p:nvSpPr>
        <p:spPr>
          <a:xfrm>
            <a:off x="0" y="0"/>
            <a:ext cx="3000000" cy="300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Shape 73"/>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Shape 74"/>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sldNum" idx="12"/>
          </p:nvPr>
        </p:nvSpPr>
        <p:spPr>
          <a:xfrm>
            <a:off x="11453812" y="735012"/>
            <a:ext cx="366712" cy="400050"/>
          </a:xfrm>
          <a:prstGeom prst="rect">
            <a:avLst/>
          </a:prstGeom>
          <a:noFill/>
          <a:ln>
            <a:noFill/>
          </a:ln>
        </p:spPr>
        <p:txBody>
          <a:bodyPr spcFirstLastPara="1" wrap="square" lIns="0" tIns="0" rIns="0" bIns="0" anchor="ctr" anchorCtr="0">
            <a:noAutofit/>
          </a:bodyPr>
          <a:lstStyle>
            <a:lvl1pPr marL="0" marR="0" lvl="0"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marL="0" marR="0" lvl="1"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2pPr>
            <a:lvl3pPr marL="0" marR="0" lvl="2"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3pPr>
            <a:lvl4pPr marL="0" marR="0" lvl="3"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4pPr>
            <a:lvl5pPr marL="0" marR="0" lvl="4"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5pPr>
            <a:lvl6pPr marL="0" marR="0" lvl="5"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6pPr>
            <a:lvl7pPr marL="0" marR="0" lvl="6"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7pPr>
            <a:lvl8pPr marL="0" marR="0" lvl="7"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8pPr>
            <a:lvl9pPr marL="0" marR="0" lvl="8"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635000" y="1473200"/>
            <a:ext cx="11734800" cy="14986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Shape 84"/>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 name="Shape 86"/>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Shape 87"/>
          <p:cNvSpPr txBox="1">
            <a:spLocks noGrp="1"/>
          </p:cNvSpPr>
          <p:nvPr>
            <p:ph type="sldNum" idx="12"/>
          </p:nvPr>
        </p:nvSpPr>
        <p:spPr>
          <a:xfrm>
            <a:off x="12014200" y="539750"/>
            <a:ext cx="361950" cy="8239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body" idx="1"/>
          </p:nvPr>
        </p:nvSpPr>
        <p:spPr>
          <a:xfrm>
            <a:off x="631825" y="2413000"/>
            <a:ext cx="11734800" cy="380841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Shape 97"/>
          <p:cNvSpPr txBox="1">
            <a:spLocks noGrp="1"/>
          </p:cNvSpPr>
          <p:nvPr>
            <p:ph type="dt" idx="10"/>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Shape 98"/>
          <p:cNvSpPr txBox="1">
            <a:spLocks noGrp="1"/>
          </p:cNvSpPr>
          <p:nvPr>
            <p:ph type="ftr" idx="11"/>
          </p:nvPr>
        </p:nvSpPr>
        <p:spPr>
          <a:xfrm>
            <a:off x="0" y="0"/>
            <a:ext cx="3000000" cy="30000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6284912" y="6570662"/>
            <a:ext cx="3033712" cy="3937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7" name="Shape 7"/>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8" name="Shape 8"/>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Shape 9"/>
          <p:cNvSpPr txBox="1">
            <a:spLocks noGrp="1"/>
          </p:cNvSpPr>
          <p:nvPr>
            <p:ph type="body" idx="1"/>
          </p:nvPr>
        </p:nvSpPr>
        <p:spPr>
          <a:xfrm>
            <a:off x="631825" y="2413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12014200" y="742950"/>
            <a:ext cx="463550" cy="4175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sz="14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30"/>
        <p:cNvGrpSpPr/>
        <p:nvPr/>
      </p:nvGrpSpPr>
      <p:grpSpPr>
        <a:xfrm>
          <a:off x="0" y="0"/>
          <a:ext cx="0" cy="0"/>
          <a:chOff x="0" y="0"/>
          <a:chExt cx="0" cy="0"/>
        </a:xfrm>
      </p:grpSpPr>
      <p:cxnSp>
        <p:nvCxnSpPr>
          <p:cNvPr id="31" name="Shape 31"/>
          <p:cNvCxnSpPr/>
          <p:nvPr/>
        </p:nvCxnSpPr>
        <p:spPr>
          <a:xfrm>
            <a:off x="635000" y="633412"/>
            <a:ext cx="11733212" cy="1587"/>
          </a:xfrm>
          <a:prstGeom prst="straightConnector1">
            <a:avLst/>
          </a:prstGeom>
          <a:noFill/>
          <a:ln w="9525" cap="flat" cmpd="sng">
            <a:solidFill>
              <a:srgbClr val="000000"/>
            </a:solidFill>
            <a:prstDash val="solid"/>
            <a:round/>
            <a:headEnd type="none" w="sm" len="sm"/>
            <a:tailEnd type="none" w="sm" len="sm"/>
          </a:ln>
        </p:spPr>
      </p:cxnSp>
      <p:cxnSp>
        <p:nvCxnSpPr>
          <p:cNvPr id="32" name="Shape 32"/>
          <p:cNvCxnSpPr/>
          <p:nvPr/>
        </p:nvCxnSpPr>
        <p:spPr>
          <a:xfrm>
            <a:off x="635000" y="1217612"/>
            <a:ext cx="11733212" cy="1587"/>
          </a:xfrm>
          <a:prstGeom prst="straightConnector1">
            <a:avLst/>
          </a:prstGeom>
          <a:noFill/>
          <a:ln w="9525" cap="flat" cmpd="sng">
            <a:solidFill>
              <a:srgbClr val="000000"/>
            </a:solidFill>
            <a:prstDash val="solid"/>
            <a:round/>
            <a:headEnd type="none" w="sm" len="sm"/>
            <a:tailEnd type="none" w="sm" len="sm"/>
          </a:ln>
        </p:spPr>
      </p:cxnSp>
      <p:cxnSp>
        <p:nvCxnSpPr>
          <p:cNvPr id="33" name="Shape 33"/>
          <p:cNvCxnSpPr/>
          <p:nvPr/>
        </p:nvCxnSpPr>
        <p:spPr>
          <a:xfrm>
            <a:off x="635000" y="633412"/>
            <a:ext cx="11733212" cy="1587"/>
          </a:xfrm>
          <a:prstGeom prst="straightConnector1">
            <a:avLst/>
          </a:prstGeom>
          <a:noFill/>
          <a:ln w="9525" cap="flat" cmpd="sng">
            <a:solidFill>
              <a:srgbClr val="FFFFFF"/>
            </a:solidFill>
            <a:prstDash val="solid"/>
            <a:round/>
            <a:headEnd type="none" w="sm" len="sm"/>
            <a:tailEnd type="none" w="sm" len="sm"/>
          </a:ln>
        </p:spPr>
      </p:cxnSp>
      <p:cxnSp>
        <p:nvCxnSpPr>
          <p:cNvPr id="34" name="Shape 34"/>
          <p:cNvCxnSpPr/>
          <p:nvPr/>
        </p:nvCxnSpPr>
        <p:spPr>
          <a:xfrm>
            <a:off x="635000" y="1217612"/>
            <a:ext cx="11733212" cy="1587"/>
          </a:xfrm>
          <a:prstGeom prst="straightConnector1">
            <a:avLst/>
          </a:prstGeom>
          <a:noFill/>
          <a:ln w="9525" cap="flat" cmpd="sng">
            <a:solidFill>
              <a:srgbClr val="FFFFFF"/>
            </a:solidFill>
            <a:prstDash val="solid"/>
            <a:round/>
            <a:headEnd type="none" w="sm" len="sm"/>
            <a:tailEnd type="none" w="sm" len="sm"/>
          </a:ln>
        </p:spPr>
      </p:cxnSp>
      <p:sp>
        <p:nvSpPr>
          <p:cNvPr id="35" name="Shape 35"/>
          <p:cNvSpPr txBox="1">
            <a:spLocks noGrp="1"/>
          </p:cNvSpPr>
          <p:nvPr>
            <p:ph type="title"/>
          </p:nvPr>
        </p:nvSpPr>
        <p:spPr>
          <a:xfrm>
            <a:off x="649287" y="292100"/>
            <a:ext cx="11704637" cy="1216025"/>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 name="Shape 36"/>
          <p:cNvSpPr txBox="1">
            <a:spLocks noGrp="1"/>
          </p:cNvSpPr>
          <p:nvPr>
            <p:ph type="body" idx="1"/>
          </p:nvPr>
        </p:nvSpPr>
        <p:spPr>
          <a:xfrm>
            <a:off x="649287" y="1703387"/>
            <a:ext cx="11704637" cy="5597525"/>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sldNum" idx="12"/>
          </p:nvPr>
        </p:nvSpPr>
        <p:spPr>
          <a:xfrm>
            <a:off x="6284912" y="6570662"/>
            <a:ext cx="3033712" cy="3937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5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
        <p:cNvGrpSpPr/>
        <p:nvPr/>
      </p:nvGrpSpPr>
      <p:grpSpPr>
        <a:xfrm>
          <a:off x="0" y="0"/>
          <a:ext cx="0" cy="0"/>
          <a:chOff x="0" y="0"/>
          <a:chExt cx="0" cy="0"/>
        </a:xfrm>
      </p:grpSpPr>
      <p:cxnSp>
        <p:nvCxnSpPr>
          <p:cNvPr id="45" name="Shape 45"/>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46" name="Shape 46"/>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47" name="Shape 47"/>
          <p:cNvSpPr txBox="1">
            <a:spLocks noGrp="1"/>
          </p:cNvSpPr>
          <p:nvPr>
            <p:ph type="title"/>
          </p:nvPr>
        </p:nvSpPr>
        <p:spPr>
          <a:xfrm>
            <a:off x="635000" y="1473200"/>
            <a:ext cx="11734800" cy="13208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body" idx="1"/>
          </p:nvPr>
        </p:nvSpPr>
        <p:spPr>
          <a:xfrm>
            <a:off x="631825" y="2921000"/>
            <a:ext cx="11734800" cy="38100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12014200" y="742950"/>
            <a:ext cx="463550" cy="4175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sz="14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2584450" y="2414587"/>
            <a:ext cx="7834312" cy="2471737"/>
          </a:xfrm>
          <a:prstGeom prst="rect">
            <a:avLst/>
          </a:prstGeom>
          <a:noFill/>
          <a:ln>
            <a:noFill/>
          </a:ln>
        </p:spPr>
        <p:txBody>
          <a:bodyPr spcFirstLastPara="1" wrap="square" lIns="91425" tIns="91425" rIns="91425" bIns="91425" anchor="ctr"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6367462" y="6926262"/>
            <a:ext cx="258762" cy="254000"/>
          </a:xfrm>
          <a:prstGeom prst="rect">
            <a:avLst/>
          </a:prstGeom>
          <a:noFill/>
          <a:ln>
            <a:noFill/>
          </a:ln>
        </p:spPr>
        <p:txBody>
          <a:bodyPr spcFirstLastPara="1" wrap="square" lIns="38025" tIns="38025" rIns="38025" bIns="38025" anchor="t" anchorCtr="0">
            <a:noAutofit/>
          </a:bodyPr>
          <a:lstStyle>
            <a:lvl1pPr marL="0" marR="0" lvl="0"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2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33938"/>
        </a:solidFill>
        <a:effectLst/>
      </p:bgPr>
    </p:bg>
    <p:spTree>
      <p:nvGrpSpPr>
        <p:cNvPr id="1" name="Shape 65"/>
        <p:cNvGrpSpPr/>
        <p:nvPr/>
      </p:nvGrpSpPr>
      <p:grpSpPr>
        <a:xfrm>
          <a:off x="0" y="0"/>
          <a:ext cx="0" cy="0"/>
          <a:chOff x="0" y="0"/>
          <a:chExt cx="0" cy="0"/>
        </a:xfrm>
      </p:grpSpPr>
      <p:cxnSp>
        <p:nvCxnSpPr>
          <p:cNvPr id="66" name="Shape 66"/>
          <p:cNvCxnSpPr/>
          <p:nvPr/>
        </p:nvCxnSpPr>
        <p:spPr>
          <a:xfrm>
            <a:off x="1230312" y="779462"/>
            <a:ext cx="10545762" cy="0"/>
          </a:xfrm>
          <a:prstGeom prst="straightConnector1">
            <a:avLst/>
          </a:prstGeom>
          <a:noFill/>
          <a:ln w="165100" cap="flat" cmpd="sng">
            <a:solidFill>
              <a:srgbClr val="FFFFFF"/>
            </a:solidFill>
            <a:prstDash val="solid"/>
            <a:round/>
            <a:headEnd type="none" w="sm" len="sm"/>
            <a:tailEnd type="none" w="sm" len="sm"/>
          </a:ln>
        </p:spPr>
      </p:cxnSp>
      <p:cxnSp>
        <p:nvCxnSpPr>
          <p:cNvPr id="67" name="Shape 67"/>
          <p:cNvCxnSpPr/>
          <p:nvPr/>
        </p:nvCxnSpPr>
        <p:spPr>
          <a:xfrm>
            <a:off x="1231900" y="6738937"/>
            <a:ext cx="10550525" cy="0"/>
          </a:xfrm>
          <a:prstGeom prst="straightConnector1">
            <a:avLst/>
          </a:prstGeom>
          <a:noFill/>
          <a:ln w="12700" cap="flat" cmpd="sng">
            <a:solidFill>
              <a:srgbClr val="FFFFFF"/>
            </a:solidFill>
            <a:prstDash val="solid"/>
            <a:round/>
            <a:headEnd type="none" w="sm" len="sm"/>
            <a:tailEnd type="none" w="sm" len="sm"/>
          </a:ln>
        </p:spPr>
      </p:cxnSp>
      <p:pic>
        <p:nvPicPr>
          <p:cNvPr id="68" name="Shape 68"/>
          <p:cNvPicPr preferRelativeResize="0"/>
          <p:nvPr/>
        </p:nvPicPr>
        <p:blipFill rotWithShape="1">
          <a:blip r:embed="rId3">
            <a:alphaModFix/>
          </a:blip>
          <a:srcRect/>
          <a:stretch/>
        </p:blipFill>
        <p:spPr>
          <a:xfrm>
            <a:off x="11487150" y="6810375"/>
            <a:ext cx="300037" cy="296862"/>
          </a:xfrm>
          <a:prstGeom prst="rect">
            <a:avLst/>
          </a:prstGeom>
          <a:noFill/>
          <a:ln>
            <a:noFill/>
          </a:ln>
        </p:spPr>
      </p:pic>
      <p:sp>
        <p:nvSpPr>
          <p:cNvPr id="69" name="Shape 69"/>
          <p:cNvSpPr txBox="1">
            <a:spLocks noGrp="1"/>
          </p:cNvSpPr>
          <p:nvPr>
            <p:ph type="sldNum" idx="12"/>
          </p:nvPr>
        </p:nvSpPr>
        <p:spPr>
          <a:xfrm>
            <a:off x="11453812" y="735012"/>
            <a:ext cx="366712" cy="400050"/>
          </a:xfrm>
          <a:prstGeom prst="rect">
            <a:avLst/>
          </a:prstGeom>
          <a:noFill/>
          <a:ln>
            <a:noFill/>
          </a:ln>
        </p:spPr>
        <p:txBody>
          <a:bodyPr spcFirstLastPara="1" wrap="square" lIns="0" tIns="0" rIns="0" bIns="0" anchor="ctr" anchorCtr="0">
            <a:noAutofit/>
          </a:bodyPr>
          <a:lstStyle>
            <a:lvl1pPr marL="0" marR="0" lvl="0"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1pPr>
            <a:lvl2pPr marL="0" marR="0" lvl="1"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2pPr>
            <a:lvl3pPr marL="0" marR="0" lvl="2"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3pPr>
            <a:lvl4pPr marL="0" marR="0" lvl="3"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4pPr>
            <a:lvl5pPr marL="0" marR="0" lvl="4"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5pPr>
            <a:lvl6pPr marL="0" marR="0" lvl="5"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6pPr>
            <a:lvl7pPr marL="0" marR="0" lvl="6"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7pPr>
            <a:lvl8pPr marL="0" marR="0" lvl="7"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8pPr>
            <a:lvl9pPr marL="0" marR="0" lvl="8" indent="0" algn="l" rtl="0">
              <a:lnSpc>
                <a:spcPct val="123076"/>
              </a:lnSpc>
              <a:spcBef>
                <a:spcPts val="0"/>
              </a:spcBef>
              <a:spcAft>
                <a:spcPts val="0"/>
              </a:spcAft>
              <a:buClr>
                <a:srgbClr val="000000"/>
              </a:buClr>
              <a:buSzPts val="2600"/>
              <a:buFont typeface="Helvetica Neue"/>
              <a:buNone/>
              <a:defRPr sz="26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sz="14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
        <p:cNvGrpSpPr/>
        <p:nvPr/>
      </p:nvGrpSpPr>
      <p:grpSpPr>
        <a:xfrm>
          <a:off x="0" y="0"/>
          <a:ext cx="0" cy="0"/>
          <a:chOff x="0" y="0"/>
          <a:chExt cx="0" cy="0"/>
        </a:xfrm>
      </p:grpSpPr>
      <p:cxnSp>
        <p:nvCxnSpPr>
          <p:cNvPr id="77" name="Shape 77"/>
          <p:cNvCxnSpPr/>
          <p:nvPr/>
        </p:nvCxnSpPr>
        <p:spPr>
          <a:xfrm>
            <a:off x="635000" y="633412"/>
            <a:ext cx="11733212" cy="1587"/>
          </a:xfrm>
          <a:prstGeom prst="straightConnector1">
            <a:avLst/>
          </a:prstGeom>
          <a:noFill/>
          <a:ln w="9525" cap="flat" cmpd="sng">
            <a:solidFill>
              <a:srgbClr val="000000"/>
            </a:solidFill>
            <a:prstDash val="solid"/>
            <a:round/>
            <a:headEnd type="none" w="sm" len="sm"/>
            <a:tailEnd type="none" w="sm" len="sm"/>
          </a:ln>
        </p:spPr>
      </p:cxnSp>
      <p:cxnSp>
        <p:nvCxnSpPr>
          <p:cNvPr id="78" name="Shape 78"/>
          <p:cNvCxnSpPr/>
          <p:nvPr/>
        </p:nvCxnSpPr>
        <p:spPr>
          <a:xfrm>
            <a:off x="635000" y="1217612"/>
            <a:ext cx="11733212" cy="1587"/>
          </a:xfrm>
          <a:prstGeom prst="straightConnector1">
            <a:avLst/>
          </a:prstGeom>
          <a:noFill/>
          <a:ln w="9525" cap="flat" cmpd="sng">
            <a:solidFill>
              <a:srgbClr val="000000"/>
            </a:solidFill>
            <a:prstDash val="solid"/>
            <a:round/>
            <a:headEnd type="none" w="sm" len="sm"/>
            <a:tailEnd type="none" w="sm" len="sm"/>
          </a:ln>
        </p:spPr>
      </p:cxnSp>
      <p:sp>
        <p:nvSpPr>
          <p:cNvPr id="79" name="Shape 79"/>
          <p:cNvSpPr txBox="1">
            <a:spLocks noGrp="1"/>
          </p:cNvSpPr>
          <p:nvPr>
            <p:ph type="body" idx="1"/>
          </p:nvPr>
        </p:nvSpPr>
        <p:spPr>
          <a:xfrm>
            <a:off x="317500" y="317500"/>
            <a:ext cx="12369800" cy="66675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 name="Shape 80"/>
          <p:cNvSpPr txBox="1">
            <a:spLocks noGrp="1"/>
          </p:cNvSpPr>
          <p:nvPr>
            <p:ph type="title"/>
          </p:nvPr>
        </p:nvSpPr>
        <p:spPr>
          <a:xfrm>
            <a:off x="635000" y="1473200"/>
            <a:ext cx="11734800" cy="14986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12014200" y="539750"/>
            <a:ext cx="361950" cy="823912"/>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1pPr>
            <a:lvl2pPr marL="0" marR="0" lvl="1"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2pPr>
            <a:lvl3pPr marL="0" marR="0" lvl="2"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3pPr>
            <a:lvl4pPr marL="0" marR="0" lvl="3"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4pPr>
            <a:lvl5pPr marL="0" marR="0" lvl="4"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5pPr>
            <a:lvl6pPr marL="0" marR="0" lvl="5"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6pPr>
            <a:lvl7pPr marL="0" marR="0" lvl="6"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7pPr>
            <a:lvl8pPr marL="0" marR="0" lvl="7"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8pPr>
            <a:lvl9pPr marL="0" marR="0" lvl="8" indent="0" algn="l" rtl="0">
              <a:lnSpc>
                <a:spcPct val="100000"/>
              </a:lnSpc>
              <a:spcBef>
                <a:spcPts val="0"/>
              </a:spcBef>
              <a:spcAft>
                <a:spcPts val="0"/>
              </a:spcAft>
              <a:buClr>
                <a:srgbClr val="000000"/>
              </a:buClr>
              <a:buSzPts val="3200"/>
              <a:buFont typeface="Helvetica Neue"/>
              <a:buNone/>
              <a:defRPr sz="3200" b="1" i="0" u="none" strike="noStrike" cap="none">
                <a:solidFill>
                  <a:srgbClr val="000000"/>
                </a:solidFill>
                <a:latin typeface="Helvetica Neue"/>
                <a:ea typeface="Helvetica Neue"/>
                <a:cs typeface="Helvetica Neue"/>
                <a:sym typeface="Helvetica Neue"/>
              </a:defRPr>
            </a:lvl9pPr>
          </a:lstStyle>
          <a:p>
            <a:pPr marL="0" lvl="0" indent="0">
              <a:spcBef>
                <a:spcPts val="0"/>
              </a:spcBef>
              <a:spcAft>
                <a:spcPts val="0"/>
              </a:spcAft>
              <a:buNone/>
            </a:pPr>
            <a:fld id="{00000000-1234-1234-1234-123412341234}" type="slidenum">
              <a:rPr lang="en-US"/>
              <a:t>‹#›</a:t>
            </a:fld>
            <a:endParaRPr sz="1400" b="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cxnSp>
        <p:nvCxnSpPr>
          <p:cNvPr id="89" name="Shape 89"/>
          <p:cNvCxnSpPr/>
          <p:nvPr/>
        </p:nvCxnSpPr>
        <p:spPr>
          <a:xfrm>
            <a:off x="635000" y="633412"/>
            <a:ext cx="11733212" cy="1587"/>
          </a:xfrm>
          <a:prstGeom prst="straightConnector1">
            <a:avLst/>
          </a:prstGeom>
          <a:noFill/>
          <a:ln w="9525" cap="flat" cmpd="sng">
            <a:solidFill>
              <a:srgbClr val="000000"/>
            </a:solidFill>
            <a:prstDash val="solid"/>
            <a:round/>
            <a:headEnd type="none" w="sm" len="sm"/>
            <a:tailEnd type="none" w="sm" len="sm"/>
          </a:ln>
        </p:spPr>
      </p:cxnSp>
      <p:cxnSp>
        <p:nvCxnSpPr>
          <p:cNvPr id="90" name="Shape 90"/>
          <p:cNvCxnSpPr/>
          <p:nvPr/>
        </p:nvCxnSpPr>
        <p:spPr>
          <a:xfrm>
            <a:off x="635000" y="1217612"/>
            <a:ext cx="11733212" cy="1587"/>
          </a:xfrm>
          <a:prstGeom prst="straightConnector1">
            <a:avLst/>
          </a:prstGeom>
          <a:noFill/>
          <a:ln w="9525" cap="flat" cmpd="sng">
            <a:solidFill>
              <a:srgbClr val="000000"/>
            </a:solidFill>
            <a:prstDash val="solid"/>
            <a:round/>
            <a:headEnd type="none" w="sm" len="sm"/>
            <a:tailEnd type="none" w="sm" len="sm"/>
          </a:ln>
        </p:spPr>
      </p:cxnSp>
      <p:sp>
        <p:nvSpPr>
          <p:cNvPr id="91" name="Shape 91"/>
          <p:cNvSpPr txBox="1">
            <a:spLocks noGrp="1"/>
          </p:cNvSpPr>
          <p:nvPr>
            <p:ph type="title"/>
          </p:nvPr>
        </p:nvSpPr>
        <p:spPr>
          <a:xfrm>
            <a:off x="635000" y="1473200"/>
            <a:ext cx="11734800" cy="711200"/>
          </a:xfrm>
          <a:prstGeom prst="rect">
            <a:avLst/>
          </a:prstGeom>
          <a:noFill/>
          <a:ln>
            <a:noFill/>
          </a:ln>
        </p:spPr>
        <p:txBody>
          <a:bodyPr spcFirstLastPara="1" wrap="square" lIns="91425" tIns="91425" rIns="91425" bIns="91425" anchor="t" anchorCtr="0"/>
          <a:lstStyle>
            <a:lvl1pPr marR="0" lvl="0"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92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 name="Shape 92"/>
          <p:cNvSpPr txBox="1">
            <a:spLocks noGrp="1"/>
          </p:cNvSpPr>
          <p:nvPr>
            <p:ph type="body" idx="1"/>
          </p:nvPr>
        </p:nvSpPr>
        <p:spPr>
          <a:xfrm>
            <a:off x="631825" y="2413000"/>
            <a:ext cx="11734800" cy="3808412"/>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100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3" name="Shape 93"/>
          <p:cNvSpPr txBox="1">
            <a:spLocks noGrp="1"/>
          </p:cNvSpPr>
          <p:nvPr>
            <p:ph type="sldNum" idx="12"/>
          </p:nvPr>
        </p:nvSpPr>
        <p:spPr>
          <a:xfrm>
            <a:off x="6284912" y="6570662"/>
            <a:ext cx="3033712" cy="3937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5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quotecatalog.com/communicator/ilias-ismanalijev"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hyperlink" Target="https://medium.com/creative-business/why-is-it-so-hard-to-find-a-front-end-developer-cb92848a7c6f#.165ydxbpx"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quotecatalog.com/communicator/ilias-ismanalijev"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lyft.co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HGJJDc6RBXKageFAwRHQ7g0Fhk3Cuw/view"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5"/>
        <p:cNvGrpSpPr/>
        <p:nvPr/>
      </p:nvGrpSpPr>
      <p:grpSpPr>
        <a:xfrm>
          <a:off x="0" y="0"/>
          <a:ext cx="0" cy="0"/>
          <a:chOff x="0" y="0"/>
          <a:chExt cx="0" cy="0"/>
        </a:xfrm>
      </p:grpSpPr>
      <p:sp>
        <p:nvSpPr>
          <p:cNvPr id="186" name="Shape 186"/>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CODING 101: HTML + CSS</a:t>
            </a:r>
            <a:endParaRPr sz="1400" b="0" i="0" u="none" strike="noStrike" cap="none">
              <a:solidFill>
                <a:srgbClr val="000000"/>
              </a:solidFill>
              <a:latin typeface="Arial"/>
              <a:ea typeface="Arial"/>
              <a:cs typeface="Arial"/>
              <a:sym typeface="Arial"/>
            </a:endParaRPr>
          </a:p>
        </p:txBody>
      </p:sp>
      <p:sp>
        <p:nvSpPr>
          <p:cNvPr id="187" name="Shape 187"/>
          <p:cNvSpPr txBox="1">
            <a:spLocks noGrp="1"/>
          </p:cNvSpPr>
          <p:nvPr>
            <p:ph type="title"/>
          </p:nvPr>
        </p:nvSpPr>
        <p:spPr>
          <a:xfrm>
            <a:off x="635000" y="1473200"/>
            <a:ext cx="11734800" cy="7112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400"/>
              <a:buFont typeface="Helvetica Neue"/>
              <a:buNone/>
            </a:pPr>
            <a:r>
              <a:rPr lang="en-US" sz="5400" b="1" i="0" u="none" strike="noStrike" cap="none">
                <a:solidFill>
                  <a:srgbClr val="000000"/>
                </a:solidFill>
                <a:latin typeface="Helvetica Neue"/>
                <a:ea typeface="Helvetica Neue"/>
                <a:cs typeface="Helvetica Neue"/>
                <a:sym typeface="Helvetica Neue"/>
              </a:rPr>
              <a:t>LEARNING OBJECTIVES</a:t>
            </a:r>
            <a:endParaRPr sz="1400" b="0" i="0" u="none" strike="noStrike" cap="none">
              <a:solidFill>
                <a:srgbClr val="000000"/>
              </a:solidFill>
              <a:latin typeface="Arial"/>
              <a:ea typeface="Arial"/>
              <a:cs typeface="Arial"/>
              <a:sym typeface="Arial"/>
            </a:endParaRPr>
          </a:p>
        </p:txBody>
      </p:sp>
      <p:sp>
        <p:nvSpPr>
          <p:cNvPr id="188" name="Shape 188"/>
          <p:cNvSpPr txBox="1">
            <a:spLocks noGrp="1"/>
          </p:cNvSpPr>
          <p:nvPr>
            <p:ph type="body" idx="1"/>
          </p:nvPr>
        </p:nvSpPr>
        <p:spPr>
          <a:xfrm>
            <a:off x="635000" y="2487612"/>
            <a:ext cx="11734800" cy="4083050"/>
          </a:xfrm>
          <a:prstGeom prst="rect">
            <a:avLst/>
          </a:prstGeom>
          <a:noFill/>
          <a:ln>
            <a:noFill/>
          </a:ln>
        </p:spPr>
        <p:txBody>
          <a:bodyPr spcFirstLastPara="1" wrap="square" lIns="91425" tIns="45700" rIns="91425" bIns="45700" anchor="t" anchorCtr="0">
            <a:noAutofit/>
          </a:bodyPr>
          <a:lstStyle/>
          <a:p>
            <a:pPr marL="457200" marR="0" lvl="0" indent="-342900" algn="l" rtl="0">
              <a:lnSpc>
                <a:spcPct val="100000"/>
              </a:lnSpc>
              <a:spcBef>
                <a:spcPts val="0"/>
              </a:spcBef>
              <a:spcAft>
                <a:spcPts val="0"/>
              </a:spcAft>
              <a:buClr>
                <a:srgbClr val="FF9900"/>
              </a:buClr>
              <a:buSzPts val="1800"/>
              <a:buFont typeface="Varela Round"/>
              <a:buChar char="●"/>
            </a:pPr>
            <a:r>
              <a:rPr lang="en-US" sz="2500" i="0" u="none" strike="noStrike" cap="none">
                <a:solidFill>
                  <a:srgbClr val="FF9900"/>
                </a:solidFill>
                <a:latin typeface="Varela Round"/>
                <a:ea typeface="Varela Round"/>
                <a:cs typeface="Varela Round"/>
                <a:sym typeface="Varela Round"/>
              </a:rPr>
              <a:t>Gain an overview of </a:t>
            </a:r>
            <a:r>
              <a:rPr lang="en-US" sz="2500">
                <a:solidFill>
                  <a:srgbClr val="FF9900"/>
                </a:solidFill>
                <a:latin typeface="Varela Round"/>
                <a:ea typeface="Varela Round"/>
                <a:cs typeface="Varela Round"/>
                <a:sym typeface="Varela Round"/>
              </a:rPr>
              <a:t>HTML/CSS within </a:t>
            </a:r>
            <a:r>
              <a:rPr lang="en-US" sz="2500" i="0" u="none" strike="noStrike" cap="none">
                <a:solidFill>
                  <a:srgbClr val="FF9900"/>
                </a:solidFill>
                <a:latin typeface="Varela Round"/>
                <a:ea typeface="Varela Round"/>
                <a:cs typeface="Varela Round"/>
                <a:sym typeface="Varela Round"/>
              </a:rPr>
              <a:t>the web development landscape</a:t>
            </a:r>
            <a:r>
              <a:rPr lang="en-US" sz="2500">
                <a:solidFill>
                  <a:srgbClr val="FF9900"/>
                </a:solidFill>
                <a:latin typeface="Varela Round"/>
                <a:ea typeface="Varela Round"/>
                <a:cs typeface="Varela Round"/>
                <a:sym typeface="Varela Round"/>
              </a:rPr>
              <a:t>.</a:t>
            </a:r>
            <a:endParaRPr sz="2500" i="0" u="none" strike="noStrike" cap="none">
              <a:solidFill>
                <a:srgbClr val="FF9900"/>
              </a:solidFill>
              <a:latin typeface="Varela Round"/>
              <a:ea typeface="Varela Round"/>
              <a:cs typeface="Varela Round"/>
              <a:sym typeface="Varela Round"/>
            </a:endParaRPr>
          </a:p>
          <a:p>
            <a:pPr marL="457200" marR="0" lvl="0" indent="-342900" algn="l" rtl="0">
              <a:lnSpc>
                <a:spcPct val="100000"/>
              </a:lnSpc>
              <a:spcBef>
                <a:spcPts val="1700"/>
              </a:spcBef>
              <a:spcAft>
                <a:spcPts val="0"/>
              </a:spcAft>
              <a:buClr>
                <a:srgbClr val="4A86E8"/>
              </a:buClr>
              <a:buSzPts val="1800"/>
              <a:buFont typeface="Varela Round"/>
              <a:buChar char="●"/>
            </a:pPr>
            <a:r>
              <a:rPr lang="en-US" sz="2500" i="0" u="none" strike="noStrike" cap="none">
                <a:solidFill>
                  <a:srgbClr val="4A86E8"/>
                </a:solidFill>
                <a:latin typeface="Varela Round"/>
                <a:ea typeface="Varela Round"/>
                <a:cs typeface="Varela Round"/>
                <a:sym typeface="Varela Round"/>
              </a:rPr>
              <a:t>Describe the basic components of HTML, CSS, and Javascript.</a:t>
            </a:r>
            <a:endParaRPr sz="2500" i="0" u="none" strike="noStrike" cap="none">
              <a:solidFill>
                <a:srgbClr val="4A86E8"/>
              </a:solidFill>
              <a:latin typeface="Varela Round"/>
              <a:ea typeface="Varela Round"/>
              <a:cs typeface="Varela Round"/>
              <a:sym typeface="Varela Round"/>
            </a:endParaRPr>
          </a:p>
          <a:p>
            <a:pPr marL="457200" marR="0" lvl="0" indent="-342900" algn="l" rtl="0">
              <a:lnSpc>
                <a:spcPct val="100000"/>
              </a:lnSpc>
              <a:spcBef>
                <a:spcPts val="1700"/>
              </a:spcBef>
              <a:spcAft>
                <a:spcPts val="0"/>
              </a:spcAft>
              <a:buClr>
                <a:srgbClr val="38761D"/>
              </a:buClr>
              <a:buSzPts val="1800"/>
              <a:buFont typeface="Varela Round"/>
              <a:buChar char="●"/>
            </a:pPr>
            <a:r>
              <a:rPr lang="en-US" sz="2500">
                <a:solidFill>
                  <a:srgbClr val="38761D"/>
                </a:solidFill>
                <a:latin typeface="Varela Round"/>
                <a:ea typeface="Varela Round"/>
                <a:cs typeface="Varela Round"/>
                <a:sym typeface="Varela Round"/>
              </a:rPr>
              <a:t>Understand the difference between front/back-end coding</a:t>
            </a:r>
            <a:endParaRPr sz="2500">
              <a:solidFill>
                <a:srgbClr val="38761D"/>
              </a:solidFill>
              <a:latin typeface="Varela Round"/>
              <a:ea typeface="Varela Round"/>
              <a:cs typeface="Varela Round"/>
              <a:sym typeface="Varela Round"/>
            </a:endParaRPr>
          </a:p>
          <a:p>
            <a:pPr marL="457200" marR="0" lvl="0" indent="-342900" algn="l" rtl="0">
              <a:lnSpc>
                <a:spcPct val="100000"/>
              </a:lnSpc>
              <a:spcBef>
                <a:spcPts val="1700"/>
              </a:spcBef>
              <a:spcAft>
                <a:spcPts val="0"/>
              </a:spcAft>
              <a:buClr>
                <a:srgbClr val="980000"/>
              </a:buClr>
              <a:buSzPts val="1800"/>
              <a:buFont typeface="Varela Round"/>
              <a:buChar char="●"/>
            </a:pPr>
            <a:r>
              <a:rPr lang="en-US" sz="2500" i="0" u="none" strike="noStrike" cap="none">
                <a:solidFill>
                  <a:srgbClr val="980000"/>
                </a:solidFill>
                <a:latin typeface="Varela Round"/>
                <a:ea typeface="Varela Round"/>
                <a:cs typeface="Varela Round"/>
                <a:sym typeface="Varela Round"/>
              </a:rPr>
              <a:t>Use HTML and CSS to mark up a basic webpage.</a:t>
            </a:r>
            <a:endParaRPr sz="2500" i="0" u="none" strike="noStrike" cap="none">
              <a:solidFill>
                <a:srgbClr val="980000"/>
              </a:solidFill>
              <a:latin typeface="Varela Round"/>
              <a:ea typeface="Varela Round"/>
              <a:cs typeface="Varela Round"/>
              <a:sym typeface="Varela Round"/>
            </a:endParaRPr>
          </a:p>
          <a:p>
            <a:pPr marL="457200" marR="0" lvl="0" indent="-342900" algn="l" rtl="0">
              <a:lnSpc>
                <a:spcPct val="100000"/>
              </a:lnSpc>
              <a:spcBef>
                <a:spcPts val="1700"/>
              </a:spcBef>
              <a:spcAft>
                <a:spcPts val="0"/>
              </a:spcAft>
              <a:buClr>
                <a:srgbClr val="FF00FF"/>
              </a:buClr>
              <a:buSzPts val="1800"/>
              <a:buFont typeface="Varela Round"/>
              <a:buChar char="●"/>
            </a:pPr>
            <a:r>
              <a:rPr lang="en-US" sz="2500" i="0" u="none" strike="noStrike" cap="none">
                <a:solidFill>
                  <a:srgbClr val="FF00FF"/>
                </a:solidFill>
                <a:latin typeface="Varela Round"/>
                <a:ea typeface="Varela Round"/>
                <a:cs typeface="Varela Round"/>
                <a:sym typeface="Varela Round"/>
              </a:rPr>
              <a:t>Describe </a:t>
            </a:r>
            <a:r>
              <a:rPr lang="en-US" sz="2500">
                <a:solidFill>
                  <a:srgbClr val="FF00FF"/>
                </a:solidFill>
                <a:latin typeface="Varela Round"/>
                <a:ea typeface="Varela Round"/>
                <a:cs typeface="Varela Round"/>
                <a:sym typeface="Varela Round"/>
              </a:rPr>
              <a:t>roles/</a:t>
            </a:r>
            <a:r>
              <a:rPr lang="en-US" sz="2500" i="0" u="none" strike="noStrike" cap="none">
                <a:solidFill>
                  <a:srgbClr val="FF00FF"/>
                </a:solidFill>
                <a:latin typeface="Varela Round"/>
                <a:ea typeface="Varela Round"/>
                <a:cs typeface="Varela Round"/>
                <a:sym typeface="Varela Round"/>
              </a:rPr>
              <a:t>jobs th</a:t>
            </a:r>
            <a:r>
              <a:rPr lang="en-US" sz="2500">
                <a:solidFill>
                  <a:srgbClr val="FF00FF"/>
                </a:solidFill>
                <a:latin typeface="Varela Round"/>
                <a:ea typeface="Varela Round"/>
                <a:cs typeface="Varela Round"/>
                <a:sym typeface="Varela Round"/>
              </a:rPr>
              <a:t>at </a:t>
            </a:r>
            <a:r>
              <a:rPr lang="en-US" sz="2500" i="0" u="none" strike="noStrike" cap="none">
                <a:solidFill>
                  <a:srgbClr val="FF00FF"/>
                </a:solidFill>
                <a:latin typeface="Varela Round"/>
                <a:ea typeface="Varela Round"/>
                <a:cs typeface="Varela Round"/>
                <a:sym typeface="Varela Round"/>
              </a:rPr>
              <a:t>benefit from an understanding of HTML/CSS.</a:t>
            </a:r>
            <a:endParaRPr sz="2500" i="0" u="none" strike="noStrike" cap="none">
              <a:solidFill>
                <a:srgbClr val="FF00FF"/>
              </a:solidFill>
              <a:latin typeface="Varela Round"/>
              <a:ea typeface="Varela Round"/>
              <a:cs typeface="Varela Round"/>
              <a:sym typeface="Varela Round"/>
            </a:endParaRPr>
          </a:p>
          <a:p>
            <a:pPr marL="457200" marR="0" lvl="0" indent="-342900" algn="l" rtl="0">
              <a:lnSpc>
                <a:spcPct val="100000"/>
              </a:lnSpc>
              <a:spcBef>
                <a:spcPts val="1700"/>
              </a:spcBef>
              <a:spcAft>
                <a:spcPts val="0"/>
              </a:spcAft>
              <a:buClr>
                <a:srgbClr val="783F04"/>
              </a:buClr>
              <a:buSzPts val="1800"/>
              <a:buFont typeface="Varela Round"/>
              <a:buChar char="●"/>
            </a:pPr>
            <a:r>
              <a:rPr lang="en-US" sz="2500" i="0" u="none" strike="noStrike" cap="none">
                <a:solidFill>
                  <a:srgbClr val="783F04"/>
                </a:solidFill>
                <a:latin typeface="Varela Round"/>
                <a:ea typeface="Varela Round"/>
                <a:cs typeface="Varela Round"/>
                <a:sym typeface="Varela Round"/>
              </a:rPr>
              <a:t>Describe the various opportunities to continue learning web-development.</a:t>
            </a:r>
            <a:endParaRPr sz="2500" i="0" u="none" strike="noStrike" cap="none">
              <a:solidFill>
                <a:srgbClr val="783F04"/>
              </a:solidFill>
              <a:latin typeface="Varela Round"/>
              <a:ea typeface="Varela Round"/>
              <a:cs typeface="Varela Round"/>
              <a:sym typeface="Varela Round"/>
            </a:endParaRPr>
          </a:p>
          <a:p>
            <a:pPr marL="203200" marR="0" lvl="1" indent="22225" algn="l" rtl="0">
              <a:lnSpc>
                <a:spcPct val="100000"/>
              </a:lnSpc>
              <a:spcBef>
                <a:spcPts val="1000"/>
              </a:spcBef>
              <a:spcAft>
                <a:spcPts val="0"/>
              </a:spcAft>
              <a:buClr>
                <a:srgbClr val="000000"/>
              </a:buClr>
              <a:buSzPts val="1750"/>
              <a:buFont typeface="Merriweather Sans"/>
              <a:buNone/>
            </a:pPr>
            <a:endParaRPr sz="2500" b="0" i="0" u="none" strike="noStrike" cap="none">
              <a:solidFill>
                <a:srgbClr val="000000"/>
              </a:solidFill>
              <a:latin typeface="Helvetica Neue"/>
              <a:ea typeface="Helvetica Neue"/>
              <a:cs typeface="Helvetica Neue"/>
              <a:sym typeface="Helvetica Neue"/>
            </a:endParaRPr>
          </a:p>
          <a:p>
            <a:pPr marL="660400" marR="0" lvl="1" indent="22225" algn="l" rtl="0">
              <a:lnSpc>
                <a:spcPct val="100000"/>
              </a:lnSpc>
              <a:spcBef>
                <a:spcPts val="1000"/>
              </a:spcBef>
              <a:spcAft>
                <a:spcPts val="0"/>
              </a:spcAft>
              <a:buClr>
                <a:srgbClr val="000000"/>
              </a:buClr>
              <a:buSzPts val="1750"/>
              <a:buFont typeface="Merriweather Sans"/>
              <a:buNone/>
            </a:pPr>
            <a:endParaRPr sz="25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1000"/>
              </a:spcBef>
              <a:spcAft>
                <a:spcPts val="0"/>
              </a:spcAft>
              <a:buClr>
                <a:srgbClr val="000000"/>
              </a:buClr>
              <a:buSzPts val="1400"/>
              <a:buFont typeface="Arial"/>
              <a:buNone/>
            </a:pPr>
            <a:endParaRPr sz="2500" b="0" i="0" u="none" strike="noStrike" cap="none">
              <a:solidFill>
                <a:srgbClr val="000000"/>
              </a:solidFill>
              <a:latin typeface="Helvetica Neue"/>
              <a:ea typeface="Helvetica Neue"/>
              <a:cs typeface="Helvetica Neue"/>
              <a:sym typeface="Helvetica Neue"/>
            </a:endParaRPr>
          </a:p>
        </p:txBody>
      </p:sp>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Shape 268"/>
          <p:cNvSpPr txBox="1"/>
          <p:nvPr/>
        </p:nvSpPr>
        <p:spPr>
          <a:xfrm>
            <a:off x="635000" y="736600"/>
            <a:ext cx="7721600" cy="8239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WHAT’S WEB DEVELOPMENT?</a:t>
            </a:r>
            <a:endParaRPr sz="1400" b="0" i="0" u="none" strike="noStrike" cap="none">
              <a:solidFill>
                <a:srgbClr val="000000"/>
              </a:solidFill>
              <a:latin typeface="Arial"/>
              <a:ea typeface="Arial"/>
              <a:cs typeface="Arial"/>
              <a:sym typeface="Arial"/>
            </a:endParaRPr>
          </a:p>
        </p:txBody>
      </p:sp>
      <p:sp>
        <p:nvSpPr>
          <p:cNvPr id="269" name="Shape 269"/>
          <p:cNvSpPr txBox="1"/>
          <p:nvPr/>
        </p:nvSpPr>
        <p:spPr>
          <a:xfrm>
            <a:off x="1201737" y="2006600"/>
            <a:ext cx="11177587" cy="3860800"/>
          </a:xfrm>
          <a:prstGeom prst="rect">
            <a:avLst/>
          </a:prstGeom>
          <a:noFill/>
          <a:ln>
            <a:noFill/>
          </a:ln>
        </p:spPr>
        <p:txBody>
          <a:bodyPr spcFirstLastPara="1" wrap="square" lIns="50800" tIns="50800" rIns="50800" bIns="50800" anchor="ctr" anchorCtr="0">
            <a:noAutofit/>
          </a:bodyPr>
          <a:lstStyle/>
          <a:p>
            <a:pPr marL="196850" marR="0" lvl="0" indent="-196850" algn="l" rtl="0">
              <a:lnSpc>
                <a:spcPct val="100000"/>
              </a:lnSpc>
              <a:spcBef>
                <a:spcPts val="0"/>
              </a:spcBef>
              <a:spcAft>
                <a:spcPts val="0"/>
              </a:spcAft>
              <a:buClr>
                <a:srgbClr val="000000"/>
              </a:buClr>
              <a:buSzPts val="3100"/>
              <a:buFont typeface="Helvetica Neue"/>
              <a:buChar char="•"/>
            </a:pPr>
            <a:r>
              <a:rPr lang="en-US" sz="3100" b="0" i="0" u="none" strike="noStrike" cap="none">
                <a:solidFill>
                  <a:srgbClr val="000000"/>
                </a:solidFill>
                <a:latin typeface="Helvetica Neue"/>
                <a:ea typeface="Helvetica Neue"/>
                <a:cs typeface="Helvetica Neue"/>
                <a:sym typeface="Helvetica Neue"/>
              </a:rPr>
              <a:t>The creation and </a:t>
            </a:r>
            <a:r>
              <a:rPr lang="en-US" sz="3100">
                <a:latin typeface="Helvetica Neue"/>
                <a:ea typeface="Helvetica Neue"/>
                <a:cs typeface="Helvetica Neue"/>
                <a:sym typeface="Helvetica Neue"/>
              </a:rPr>
              <a:t>maintenance</a:t>
            </a:r>
            <a:r>
              <a:rPr lang="en-US" sz="3100" b="0" i="0" u="none" strike="noStrike" cap="none">
                <a:solidFill>
                  <a:srgbClr val="000000"/>
                </a:solidFill>
                <a:latin typeface="Helvetica Neue"/>
                <a:ea typeface="Helvetica Neue"/>
                <a:cs typeface="Helvetica Neue"/>
                <a:sym typeface="Helvetica Neue"/>
              </a:rPr>
              <a:t> of websites and/or </a:t>
            </a:r>
            <a:r>
              <a:rPr lang="en-US" sz="3100">
                <a:latin typeface="Helvetica Neue"/>
                <a:ea typeface="Helvetica Neue"/>
                <a:cs typeface="Helvetica Neue"/>
                <a:sym typeface="Helvetica Neue"/>
              </a:rPr>
              <a:t>web-</a:t>
            </a:r>
            <a:r>
              <a:rPr lang="en-US" sz="3100" b="0" i="0" u="none" strike="noStrike" cap="none">
                <a:solidFill>
                  <a:srgbClr val="000000"/>
                </a:solidFill>
                <a:latin typeface="Helvetica Neue"/>
                <a:ea typeface="Helvetica Neue"/>
                <a:cs typeface="Helvetica Neue"/>
                <a:sym typeface="Helvetica Neue"/>
              </a:rPr>
              <a:t>apps</a:t>
            </a:r>
            <a:endParaRPr sz="3100" b="0" i="0" u="none" strike="noStrike" cap="none">
              <a:solidFill>
                <a:srgbClr val="000000"/>
              </a:solidFill>
              <a:latin typeface="Helvetica Neue"/>
              <a:ea typeface="Helvetica Neue"/>
              <a:cs typeface="Helvetica Neue"/>
              <a:sym typeface="Helvetica Neue"/>
            </a:endParaRPr>
          </a:p>
          <a:p>
            <a:pPr marL="196850" marR="0" lvl="0" indent="-196850" algn="l" rtl="0">
              <a:lnSpc>
                <a:spcPct val="100000"/>
              </a:lnSpc>
              <a:spcBef>
                <a:spcPts val="0"/>
              </a:spcBef>
              <a:spcAft>
                <a:spcPts val="0"/>
              </a:spcAft>
              <a:buClr>
                <a:srgbClr val="000000"/>
              </a:buClr>
              <a:buSzPts val="3100"/>
              <a:buFont typeface="Arial"/>
              <a:buNone/>
            </a:pPr>
            <a:endParaRPr sz="3100" b="0" i="0" u="none" strike="noStrike" cap="none">
              <a:solidFill>
                <a:srgbClr val="000000"/>
              </a:solidFill>
              <a:latin typeface="Helvetica Neue"/>
              <a:ea typeface="Helvetica Neue"/>
              <a:cs typeface="Helvetica Neue"/>
              <a:sym typeface="Helvetica Neue"/>
            </a:endParaRPr>
          </a:p>
          <a:p>
            <a:pPr marL="196850" marR="0" lvl="0" indent="-196850" algn="l" rtl="0">
              <a:lnSpc>
                <a:spcPct val="100000"/>
              </a:lnSpc>
              <a:spcBef>
                <a:spcPts val="0"/>
              </a:spcBef>
              <a:spcAft>
                <a:spcPts val="0"/>
              </a:spcAft>
              <a:buClr>
                <a:srgbClr val="000000"/>
              </a:buClr>
              <a:buSzPts val="3100"/>
              <a:buFont typeface="Helvetica Neue"/>
              <a:buChar char="•"/>
            </a:pPr>
            <a:r>
              <a:rPr lang="en-US" sz="3100">
                <a:latin typeface="Helvetica Neue"/>
                <a:ea typeface="Helvetica Neue"/>
                <a:cs typeface="Helvetica Neue"/>
                <a:sym typeface="Helvetica Neue"/>
              </a:rPr>
              <a:t>Consists of</a:t>
            </a:r>
            <a:r>
              <a:rPr lang="en-US" sz="3100" b="0" i="0" u="none" strike="noStrike" cap="none">
                <a:solidFill>
                  <a:srgbClr val="000000"/>
                </a:solidFill>
                <a:latin typeface="Helvetica Neue"/>
                <a:ea typeface="Helvetica Neue"/>
                <a:cs typeface="Helvetica Neue"/>
                <a:sym typeface="Helvetica Neue"/>
              </a:rPr>
              <a:t> Front End and Back End</a:t>
            </a:r>
            <a:endParaRPr sz="3100" b="0" i="0" u="none" strike="noStrike" cap="none">
              <a:solidFill>
                <a:srgbClr val="000000"/>
              </a:solidFill>
              <a:latin typeface="Helvetica Neue"/>
              <a:ea typeface="Helvetica Neue"/>
              <a:cs typeface="Helvetica Neue"/>
              <a:sym typeface="Helvetica Neue"/>
            </a:endParaRPr>
          </a:p>
          <a:p>
            <a:pPr marL="196850" marR="0" lvl="0" indent="-196850" algn="l" rtl="0">
              <a:lnSpc>
                <a:spcPct val="100000"/>
              </a:lnSpc>
              <a:spcBef>
                <a:spcPts val="0"/>
              </a:spcBef>
              <a:spcAft>
                <a:spcPts val="0"/>
              </a:spcAft>
              <a:buClr>
                <a:srgbClr val="000000"/>
              </a:buClr>
              <a:buSzPts val="3100"/>
              <a:buFont typeface="Arial"/>
              <a:buNone/>
            </a:pPr>
            <a:endParaRPr sz="3100" b="0" i="0" u="none" strike="noStrike" cap="none">
              <a:solidFill>
                <a:srgbClr val="000000"/>
              </a:solidFill>
              <a:latin typeface="Helvetica Neue"/>
              <a:ea typeface="Helvetica Neue"/>
              <a:cs typeface="Helvetica Neue"/>
              <a:sym typeface="Helvetica Neue"/>
            </a:endParaRPr>
          </a:p>
          <a:p>
            <a:pPr marL="196850" marR="0" lvl="0" indent="-196850" algn="l" rtl="0">
              <a:lnSpc>
                <a:spcPct val="100000"/>
              </a:lnSpc>
              <a:spcBef>
                <a:spcPts val="0"/>
              </a:spcBef>
              <a:spcAft>
                <a:spcPts val="0"/>
              </a:spcAft>
              <a:buClr>
                <a:srgbClr val="000000"/>
              </a:buClr>
              <a:buSzPts val="3100"/>
              <a:buFont typeface="Helvetica Neue"/>
              <a:buChar char="•"/>
            </a:pPr>
            <a:r>
              <a:rPr lang="en-US" sz="3100" i="1">
                <a:latin typeface="Helvetica Neue"/>
                <a:ea typeface="Helvetica Neue"/>
                <a:cs typeface="Helvetica Neue"/>
                <a:sym typeface="Helvetica Neue"/>
              </a:rPr>
              <a:t>“A creative (usually) team based process that involves great attention to detail, design, lots of iteration, problem solving and solution building”</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273"/>
        <p:cNvGrpSpPr/>
        <p:nvPr/>
      </p:nvGrpSpPr>
      <p:grpSpPr>
        <a:xfrm>
          <a:off x="0" y="0"/>
          <a:ext cx="0" cy="0"/>
          <a:chOff x="0" y="0"/>
          <a:chExt cx="0" cy="0"/>
        </a:xfrm>
      </p:grpSpPr>
      <p:sp>
        <p:nvSpPr>
          <p:cNvPr id="274" name="Shape 274"/>
          <p:cNvSpPr txBox="1"/>
          <p:nvPr/>
        </p:nvSpPr>
        <p:spPr>
          <a:xfrm>
            <a:off x="633412" y="736600"/>
            <a:ext cx="11223625"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WHERE DOES FRONT END WEB DEVELOPMENT  FIT IN?</a:t>
            </a:r>
            <a:endParaRPr sz="1400" b="0" i="0" u="none" strike="noStrike" cap="none">
              <a:solidFill>
                <a:srgbClr val="000000"/>
              </a:solidFill>
              <a:latin typeface="Arial"/>
              <a:ea typeface="Arial"/>
              <a:cs typeface="Arial"/>
              <a:sym typeface="Arial"/>
            </a:endParaRPr>
          </a:p>
        </p:txBody>
      </p:sp>
      <p:sp>
        <p:nvSpPr>
          <p:cNvPr id="275" name="Shape 275"/>
          <p:cNvSpPr txBox="1"/>
          <p:nvPr/>
        </p:nvSpPr>
        <p:spPr>
          <a:xfrm>
            <a:off x="635000" y="1473200"/>
            <a:ext cx="11734800" cy="2940050"/>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WEB PRODUCTION WORKFLOW</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Shape 280"/>
          <p:cNvSpPr txBox="1"/>
          <p:nvPr/>
        </p:nvSpPr>
        <p:spPr>
          <a:xfrm>
            <a:off x="622262" y="636125"/>
            <a:ext cx="7723200" cy="482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WEB PRODUCTION WORKFLOW</a:t>
            </a:r>
            <a:endParaRPr sz="1400" b="0" i="0" u="none" strike="noStrike" cap="none">
              <a:solidFill>
                <a:srgbClr val="000000"/>
              </a:solidFill>
              <a:latin typeface="Arial"/>
              <a:ea typeface="Arial"/>
              <a:cs typeface="Arial"/>
              <a:sym typeface="Arial"/>
            </a:endParaRPr>
          </a:p>
        </p:txBody>
      </p:sp>
      <p:sp>
        <p:nvSpPr>
          <p:cNvPr id="281" name="Shape 281"/>
          <p:cNvSpPr/>
          <p:nvPr/>
        </p:nvSpPr>
        <p:spPr>
          <a:xfrm>
            <a:off x="2179475" y="2888800"/>
            <a:ext cx="2121600" cy="1239300"/>
          </a:xfrm>
          <a:prstGeom prst="roundRect">
            <a:avLst>
              <a:gd name="adj" fmla="val 16667"/>
            </a:avLst>
          </a:prstGeom>
          <a:solidFill>
            <a:srgbClr val="F339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sz="1800">
                <a:solidFill>
                  <a:srgbClr val="FFFFFF"/>
                </a:solidFill>
              </a:rPr>
              <a:t>Information Architecture</a:t>
            </a:r>
            <a:endParaRPr sz="1800">
              <a:solidFill>
                <a:srgbClr val="FFFFFF"/>
              </a:solidFill>
            </a:endParaRPr>
          </a:p>
        </p:txBody>
      </p:sp>
      <p:sp>
        <p:nvSpPr>
          <p:cNvPr id="282" name="Shape 282"/>
          <p:cNvSpPr/>
          <p:nvPr/>
        </p:nvSpPr>
        <p:spPr>
          <a:xfrm>
            <a:off x="5089850" y="2888800"/>
            <a:ext cx="2121600" cy="1239300"/>
          </a:xfrm>
          <a:prstGeom prst="roundRect">
            <a:avLst>
              <a:gd name="adj" fmla="val 16667"/>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Design</a:t>
            </a:r>
            <a:endParaRPr sz="1800">
              <a:solidFill>
                <a:srgbClr val="FFFFFF"/>
              </a:solidFill>
            </a:endParaRPr>
          </a:p>
        </p:txBody>
      </p:sp>
      <p:sp>
        <p:nvSpPr>
          <p:cNvPr id="283" name="Shape 283"/>
          <p:cNvSpPr/>
          <p:nvPr/>
        </p:nvSpPr>
        <p:spPr>
          <a:xfrm>
            <a:off x="8000225" y="2867350"/>
            <a:ext cx="2121600" cy="603000"/>
          </a:xfrm>
          <a:prstGeom prst="roundRect">
            <a:avLst>
              <a:gd name="adj" fmla="val 16667"/>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FE Development</a:t>
            </a:r>
            <a:endParaRPr sz="1800">
              <a:solidFill>
                <a:srgbClr val="FFFFFF"/>
              </a:solidFill>
            </a:endParaRPr>
          </a:p>
        </p:txBody>
      </p:sp>
      <p:sp>
        <p:nvSpPr>
          <p:cNvPr id="284" name="Shape 284"/>
          <p:cNvSpPr/>
          <p:nvPr/>
        </p:nvSpPr>
        <p:spPr>
          <a:xfrm>
            <a:off x="8000225" y="3546550"/>
            <a:ext cx="2121600" cy="603000"/>
          </a:xfrm>
          <a:prstGeom prst="roundRect">
            <a:avLst>
              <a:gd name="adj" fmla="val 16667"/>
            </a:avLst>
          </a:prstGeom>
          <a:solidFill>
            <a:srgbClr val="783F0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BE Development</a:t>
            </a:r>
            <a:endParaRPr sz="1800">
              <a:solidFill>
                <a:srgbClr val="FFFFFF"/>
              </a:solidFill>
            </a:endParaRPr>
          </a:p>
        </p:txBody>
      </p:sp>
      <p:sp>
        <p:nvSpPr>
          <p:cNvPr id="285" name="Shape 285"/>
          <p:cNvSpPr/>
          <p:nvPr/>
        </p:nvSpPr>
        <p:spPr>
          <a:xfrm>
            <a:off x="2179475" y="4279275"/>
            <a:ext cx="7942500" cy="7128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rgbClr val="FFFFFF"/>
                </a:solidFill>
              </a:rPr>
              <a:t>User Experience (UX)</a:t>
            </a:r>
            <a:endParaRPr sz="1800">
              <a:solidFill>
                <a:srgbClr val="FFFFFF"/>
              </a:solidFill>
            </a:endParaRPr>
          </a:p>
        </p:txBody>
      </p:sp>
      <p:sp>
        <p:nvSpPr>
          <p:cNvPr id="286" name="Shape 286"/>
          <p:cNvSpPr/>
          <p:nvPr/>
        </p:nvSpPr>
        <p:spPr>
          <a:xfrm>
            <a:off x="4379150" y="3346600"/>
            <a:ext cx="600900" cy="3795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7305388" y="3346600"/>
            <a:ext cx="600900" cy="379500"/>
          </a:xfrm>
          <a:prstGeom prst="chevron">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8000225" y="1440400"/>
            <a:ext cx="3288000" cy="5862300"/>
          </a:xfrm>
          <a:prstGeom prst="curvedLeftArrow">
            <a:avLst>
              <a:gd name="adj1" fmla="val 9812"/>
              <a:gd name="adj2" fmla="val 50000"/>
              <a:gd name="adj3" fmla="val 20444"/>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rot="10800000">
            <a:off x="960275" y="1059400"/>
            <a:ext cx="3288000" cy="5862300"/>
          </a:xfrm>
          <a:prstGeom prst="curvedLeftArrow">
            <a:avLst>
              <a:gd name="adj1" fmla="val 9812"/>
              <a:gd name="adj2" fmla="val 50000"/>
              <a:gd name="adj3" fmla="val 20444"/>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294" name="Shape 294"/>
          <p:cNvSpPr txBox="1"/>
          <p:nvPr/>
        </p:nvSpPr>
        <p:spPr>
          <a:xfrm>
            <a:off x="633412" y="736600"/>
            <a:ext cx="77231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WHAT DOES FRONT END EVEN MEAN?</a:t>
            </a:r>
            <a:endParaRPr sz="1400" b="0" i="0" u="none" strike="noStrike" cap="none">
              <a:solidFill>
                <a:srgbClr val="000000"/>
              </a:solidFill>
              <a:latin typeface="Arial"/>
              <a:ea typeface="Arial"/>
              <a:cs typeface="Arial"/>
              <a:sym typeface="Arial"/>
            </a:endParaRPr>
          </a:p>
        </p:txBody>
      </p:sp>
      <p:sp>
        <p:nvSpPr>
          <p:cNvPr id="295" name="Shape 295"/>
          <p:cNvSpPr txBox="1"/>
          <p:nvPr/>
        </p:nvSpPr>
        <p:spPr>
          <a:xfrm>
            <a:off x="996950" y="2490787"/>
            <a:ext cx="11009312" cy="264477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600"/>
              <a:buFont typeface="Helvetica Neue"/>
              <a:buNone/>
            </a:pPr>
            <a:r>
              <a:rPr lang="en-US" sz="4800" b="0" i="1" u="none" strike="noStrike" cap="none">
                <a:solidFill>
                  <a:srgbClr val="000000"/>
                </a:solidFill>
                <a:latin typeface="Helvetica Neue"/>
                <a:ea typeface="Helvetica Neue"/>
                <a:cs typeface="Helvetica Neue"/>
                <a:sym typeface="Helvetica Neue"/>
              </a:rPr>
              <a:t>“A mix of </a:t>
            </a:r>
            <a:r>
              <a:rPr lang="en-US" sz="4800" i="1">
                <a:latin typeface="Helvetica Neue"/>
                <a:ea typeface="Helvetica Neue"/>
                <a:cs typeface="Helvetica Neue"/>
                <a:sym typeface="Helvetica Neue"/>
              </a:rPr>
              <a:t>HTML (structure/content), CSS (style/layout) &amp; Javascript (interaction &amp; heavy lifting) that results in a visual web application/website</a:t>
            </a:r>
            <a:r>
              <a:rPr lang="en-US" sz="4800" b="0" i="1" u="none" strike="noStrike" cap="none">
                <a:solidFill>
                  <a:srgbClr val="000000"/>
                </a:solidFill>
                <a:latin typeface="Helvetica Neue"/>
                <a:ea typeface="Helvetica Neue"/>
                <a:cs typeface="Helvetica Neue"/>
                <a:sym typeface="Helvetica Neue"/>
              </a:rPr>
              <a:t>.”  </a:t>
            </a:r>
            <a:endParaRPr sz="4800" b="0" i="1"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sp>
        <p:nvSpPr>
          <p:cNvPr id="300" name="Shape 300"/>
          <p:cNvSpPr txBox="1"/>
          <p:nvPr/>
        </p:nvSpPr>
        <p:spPr>
          <a:xfrm>
            <a:off x="996950" y="2490787"/>
            <a:ext cx="11009400" cy="264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600"/>
              <a:buFont typeface="Helvetica Neue"/>
              <a:buNone/>
            </a:pPr>
            <a:r>
              <a:rPr lang="en-US" sz="2300">
                <a:solidFill>
                  <a:srgbClr val="1B1B1B"/>
                </a:solidFill>
                <a:latin typeface="Georgia"/>
                <a:ea typeface="Georgia"/>
                <a:cs typeface="Georgia"/>
                <a:sym typeface="Georgia"/>
              </a:rPr>
              <a:t>“The answer is simple: front end development, like any specialized trade or spectator sport, is a lot harder than it looks. It isn’t until you’ve dipped your toes in it that you realize just how turbulent the waters are.”</a:t>
            </a:r>
            <a:endParaRPr sz="2300">
              <a:solidFill>
                <a:srgbClr val="1B1B1B"/>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5600"/>
              <a:buFont typeface="Helvetica Neue"/>
              <a:buNone/>
            </a:pPr>
            <a:endParaRPr sz="2400" i="1">
              <a:latin typeface="Georgia"/>
              <a:ea typeface="Georgia"/>
              <a:cs typeface="Georgia"/>
              <a:sym typeface="Georgia"/>
            </a:endParaRPr>
          </a:p>
          <a:p>
            <a:pPr marL="0" marR="0" lvl="0" indent="0" algn="l" rtl="0">
              <a:lnSpc>
                <a:spcPct val="100000"/>
              </a:lnSpc>
              <a:spcBef>
                <a:spcPts val="0"/>
              </a:spcBef>
              <a:spcAft>
                <a:spcPts val="0"/>
              </a:spcAft>
              <a:buClr>
                <a:srgbClr val="000000"/>
              </a:buClr>
              <a:buSzPts val="5600"/>
              <a:buFont typeface="Helvetica Neue"/>
              <a:buNone/>
            </a:pPr>
            <a:r>
              <a:rPr lang="en-US" sz="1200" b="1">
                <a:solidFill>
                  <a:srgbClr val="4A4A4A"/>
                </a:solidFill>
                <a:highlight>
                  <a:srgbClr val="FFFFFF"/>
                </a:highlight>
                <a:latin typeface="Roboto"/>
                <a:ea typeface="Roboto"/>
                <a:cs typeface="Roboto"/>
                <a:sym typeface="Roboto"/>
              </a:rPr>
              <a:t>— </a:t>
            </a:r>
            <a:r>
              <a:rPr lang="en-US" sz="1200" b="1" u="sng">
                <a:solidFill>
                  <a:srgbClr val="1B1B1B"/>
                </a:solidFill>
                <a:highlight>
                  <a:srgbClr val="FFFFFF"/>
                </a:highlight>
                <a:latin typeface="Roboto"/>
                <a:ea typeface="Roboto"/>
                <a:cs typeface="Roboto"/>
                <a:sym typeface="Roboto"/>
                <a:hlinkClick r:id="rId3"/>
              </a:rPr>
              <a:t>Ilias Ismanalijev</a:t>
            </a:r>
            <a:r>
              <a:rPr lang="en-US" sz="1200" b="1">
                <a:solidFill>
                  <a:srgbClr val="4A4A4A"/>
                </a:solidFill>
                <a:highlight>
                  <a:srgbClr val="FFFFFF"/>
                </a:highlight>
                <a:latin typeface="Roboto"/>
                <a:ea typeface="Roboto"/>
                <a:cs typeface="Roboto"/>
                <a:sym typeface="Roboto"/>
              </a:rPr>
              <a:t>, </a:t>
            </a:r>
            <a:r>
              <a:rPr lang="en-US" sz="1200" i="1" u="sng">
                <a:solidFill>
                  <a:srgbClr val="838383"/>
                </a:solidFill>
                <a:highlight>
                  <a:srgbClr val="FFFFFF"/>
                </a:highlight>
                <a:latin typeface="Roboto"/>
                <a:ea typeface="Roboto"/>
                <a:cs typeface="Roboto"/>
                <a:sym typeface="Roboto"/>
                <a:hlinkClick r:id="rId4"/>
              </a:rPr>
              <a:t>Why is it so hard to find a good front end developer?</a:t>
            </a:r>
            <a:endParaRPr sz="4800" i="1">
              <a:latin typeface="Helvetica Neue"/>
              <a:ea typeface="Helvetica Neue"/>
              <a:cs typeface="Helvetica Neue"/>
              <a:sym typeface="Helvetica Neue"/>
            </a:endParaRPr>
          </a:p>
        </p:txBody>
      </p:sp>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4"/>
        <p:cNvGrpSpPr/>
        <p:nvPr/>
      </p:nvGrpSpPr>
      <p:grpSpPr>
        <a:xfrm>
          <a:off x="0" y="0"/>
          <a:ext cx="0" cy="0"/>
          <a:chOff x="0" y="0"/>
          <a:chExt cx="0" cy="0"/>
        </a:xfrm>
      </p:grpSpPr>
      <p:pic>
        <p:nvPicPr>
          <p:cNvPr id="305" name="Shape 305"/>
          <p:cNvPicPr preferRelativeResize="0"/>
          <p:nvPr/>
        </p:nvPicPr>
        <p:blipFill>
          <a:blip r:embed="rId3">
            <a:alphaModFix/>
          </a:blip>
          <a:stretch>
            <a:fillRect/>
          </a:stretch>
        </p:blipFill>
        <p:spPr>
          <a:xfrm>
            <a:off x="152400" y="152400"/>
            <a:ext cx="12677224" cy="6997700"/>
          </a:xfrm>
          <a:prstGeom prst="rect">
            <a:avLst/>
          </a:prstGeom>
          <a:noFill/>
          <a:ln>
            <a:noFill/>
          </a:ln>
        </p:spPr>
      </p:pic>
    </p:spTree>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309"/>
        <p:cNvGrpSpPr/>
        <p:nvPr/>
      </p:nvGrpSpPr>
      <p:grpSpPr>
        <a:xfrm>
          <a:off x="0" y="0"/>
          <a:ext cx="0" cy="0"/>
          <a:chOff x="0" y="0"/>
          <a:chExt cx="0" cy="0"/>
        </a:xfrm>
      </p:grpSpPr>
      <p:sp>
        <p:nvSpPr>
          <p:cNvPr id="310" name="Shape 310"/>
          <p:cNvSpPr txBox="1"/>
          <p:nvPr/>
        </p:nvSpPr>
        <p:spPr>
          <a:xfrm>
            <a:off x="633412" y="736600"/>
            <a:ext cx="11223600" cy="482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endParaRPr sz="1400" b="0" i="0" u="none" strike="noStrike" cap="none">
              <a:solidFill>
                <a:srgbClr val="000000"/>
              </a:solidFill>
              <a:latin typeface="Arial"/>
              <a:ea typeface="Arial"/>
              <a:cs typeface="Arial"/>
              <a:sym typeface="Arial"/>
            </a:endParaRPr>
          </a:p>
        </p:txBody>
      </p:sp>
      <p:sp>
        <p:nvSpPr>
          <p:cNvPr id="311" name="Shape 311"/>
          <p:cNvSpPr txBox="1"/>
          <p:nvPr/>
        </p:nvSpPr>
        <p:spPr>
          <a:xfrm>
            <a:off x="635000" y="1473200"/>
            <a:ext cx="11734800" cy="2940000"/>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CODING QUOTES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5"/>
        <p:cNvGrpSpPr/>
        <p:nvPr/>
      </p:nvGrpSpPr>
      <p:grpSpPr>
        <a:xfrm>
          <a:off x="0" y="0"/>
          <a:ext cx="0" cy="0"/>
          <a:chOff x="0" y="0"/>
          <a:chExt cx="0" cy="0"/>
        </a:xfrm>
      </p:grpSpPr>
      <p:sp>
        <p:nvSpPr>
          <p:cNvPr id="316" name="Shape 316"/>
          <p:cNvSpPr txBox="1"/>
          <p:nvPr/>
        </p:nvSpPr>
        <p:spPr>
          <a:xfrm>
            <a:off x="996950" y="2490787"/>
            <a:ext cx="11009400" cy="264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600"/>
              <a:buFont typeface="Helvetica Neue"/>
              <a:buNone/>
            </a:pPr>
            <a:r>
              <a:rPr lang="en-US" sz="2400">
                <a:solidFill>
                  <a:srgbClr val="1B1B1B"/>
                </a:solidFill>
                <a:latin typeface="Georgia"/>
                <a:ea typeface="Georgia"/>
                <a:cs typeface="Georgia"/>
                <a:sym typeface="Georgia"/>
              </a:rPr>
              <a:t>"Debugging is twice as hard as writing the code in the first place. Therefore, if you write the code as cleverly as possible, you are, by definition, not smart enough to debug it."</a:t>
            </a:r>
            <a:endParaRPr sz="2400">
              <a:solidFill>
                <a:srgbClr val="1B1B1B"/>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100"/>
              <a:buFont typeface="Arial"/>
              <a:buNone/>
            </a:pPr>
            <a:endParaRPr sz="1200" b="1">
              <a:solidFill>
                <a:srgbClr val="1B1B1B"/>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1200" b="1">
                <a:solidFill>
                  <a:srgbClr val="1B1B1B"/>
                </a:solidFill>
                <a:latin typeface="Roboto"/>
                <a:ea typeface="Roboto"/>
                <a:cs typeface="Roboto"/>
                <a:sym typeface="Roboto"/>
              </a:rPr>
              <a:t>- Brian W. Kernighan.</a:t>
            </a:r>
            <a:endParaRPr sz="4800" i="1">
              <a:latin typeface="Helvetica Neue"/>
              <a:ea typeface="Helvetica Neue"/>
              <a:cs typeface="Helvetica Neue"/>
              <a:sym typeface="Helvetica Neue"/>
            </a:endParaRPr>
          </a:p>
        </p:txBody>
      </p:sp>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Shape 321"/>
          <p:cNvSpPr txBox="1"/>
          <p:nvPr/>
        </p:nvSpPr>
        <p:spPr>
          <a:xfrm>
            <a:off x="996950" y="2490787"/>
            <a:ext cx="11009400" cy="264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600"/>
              <a:buFont typeface="Helvetica Neue"/>
              <a:buNone/>
            </a:pPr>
            <a:r>
              <a:rPr lang="en-US" sz="2400">
                <a:solidFill>
                  <a:srgbClr val="1B1B1B"/>
                </a:solidFill>
                <a:latin typeface="Georgia"/>
                <a:ea typeface="Georgia"/>
                <a:cs typeface="Georgia"/>
                <a:sym typeface="Georgia"/>
              </a:rPr>
              <a:t>"</a:t>
            </a:r>
            <a:r>
              <a:rPr lang="en-US" sz="2400">
                <a:solidFill>
                  <a:srgbClr val="1B1B1B"/>
                </a:solidFill>
                <a:highlight>
                  <a:srgbClr val="FFFFFF"/>
                </a:highlight>
                <a:latin typeface="Georgia"/>
                <a:ea typeface="Georgia"/>
                <a:cs typeface="Georgia"/>
                <a:sym typeface="Georgia"/>
              </a:rPr>
              <a:t>People think that computer science is the art of geniuses but the actual reality is the opposite, just many people doing things that build on each other, like a wall of mini stones.</a:t>
            </a:r>
            <a:r>
              <a:rPr lang="en-US" sz="2400">
                <a:solidFill>
                  <a:srgbClr val="1B1B1B"/>
                </a:solidFill>
                <a:latin typeface="Georgia"/>
                <a:ea typeface="Georgia"/>
                <a:cs typeface="Georgia"/>
                <a:sym typeface="Georgia"/>
              </a:rPr>
              <a:t>"</a:t>
            </a:r>
            <a:endParaRPr sz="2400">
              <a:solidFill>
                <a:srgbClr val="1B1B1B"/>
              </a:solidFill>
              <a:latin typeface="Georgia"/>
              <a:ea typeface="Georgia"/>
              <a:cs typeface="Georgia"/>
              <a:sym typeface="Georgia"/>
            </a:endParaRPr>
          </a:p>
          <a:p>
            <a:pPr marL="0" marR="0" lvl="0" indent="0" algn="l" rtl="0">
              <a:lnSpc>
                <a:spcPct val="100000"/>
              </a:lnSpc>
              <a:spcBef>
                <a:spcPts val="0"/>
              </a:spcBef>
              <a:spcAft>
                <a:spcPts val="0"/>
              </a:spcAft>
              <a:buClr>
                <a:schemeClr val="dk1"/>
              </a:buClr>
              <a:buSzPts val="1100"/>
              <a:buFont typeface="Arial"/>
              <a:buNone/>
            </a:pPr>
            <a:endParaRPr sz="1200" b="1">
              <a:solidFill>
                <a:srgbClr val="1B1B1B"/>
              </a:solidFill>
              <a:latin typeface="Roboto"/>
              <a:ea typeface="Roboto"/>
              <a:cs typeface="Roboto"/>
              <a:sym typeface="Roboto"/>
            </a:endParaRPr>
          </a:p>
          <a:p>
            <a:pPr marL="0" marR="0" lvl="0" indent="0" algn="l" rtl="0">
              <a:lnSpc>
                <a:spcPct val="100000"/>
              </a:lnSpc>
              <a:spcBef>
                <a:spcPts val="0"/>
              </a:spcBef>
              <a:spcAft>
                <a:spcPts val="0"/>
              </a:spcAft>
              <a:buClr>
                <a:schemeClr val="dk1"/>
              </a:buClr>
              <a:buSzPts val="1100"/>
              <a:buFont typeface="Arial"/>
              <a:buNone/>
            </a:pPr>
            <a:r>
              <a:rPr lang="en-US" sz="1200" b="1">
                <a:solidFill>
                  <a:srgbClr val="1B1B1B"/>
                </a:solidFill>
                <a:latin typeface="Roboto"/>
                <a:ea typeface="Roboto"/>
                <a:cs typeface="Roboto"/>
                <a:sym typeface="Roboto"/>
              </a:rPr>
              <a:t>- Donald Knuth.</a:t>
            </a:r>
            <a:endParaRPr sz="4800" i="1">
              <a:latin typeface="Helvetica Neue"/>
              <a:ea typeface="Helvetica Neue"/>
              <a:cs typeface="Helvetica Neue"/>
              <a:sym typeface="Helvetica Neue"/>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5"/>
        <p:cNvGrpSpPr/>
        <p:nvPr/>
      </p:nvGrpSpPr>
      <p:grpSpPr>
        <a:xfrm>
          <a:off x="0" y="0"/>
          <a:ext cx="0" cy="0"/>
          <a:chOff x="0" y="0"/>
          <a:chExt cx="0" cy="0"/>
        </a:xfrm>
      </p:grpSpPr>
      <p:sp>
        <p:nvSpPr>
          <p:cNvPr id="326" name="Shape 326"/>
          <p:cNvSpPr txBox="1"/>
          <p:nvPr/>
        </p:nvSpPr>
        <p:spPr>
          <a:xfrm>
            <a:off x="996950" y="2490787"/>
            <a:ext cx="11009400" cy="26448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5600"/>
              <a:buFont typeface="Helvetica Neue"/>
              <a:buNone/>
            </a:pPr>
            <a:r>
              <a:rPr lang="en-US" sz="2300">
                <a:solidFill>
                  <a:srgbClr val="1B1B1B"/>
                </a:solidFill>
                <a:latin typeface="Georgia"/>
                <a:ea typeface="Georgia"/>
                <a:cs typeface="Georgia"/>
                <a:sym typeface="Georgia"/>
              </a:rPr>
              <a:t>“</a:t>
            </a:r>
            <a:r>
              <a:rPr lang="en-US" sz="2400">
                <a:solidFill>
                  <a:srgbClr val="1B1B1B"/>
                </a:solidFill>
                <a:highlight>
                  <a:srgbClr val="FFFFFF"/>
                </a:highlight>
                <a:latin typeface="Georgia"/>
                <a:ea typeface="Georgia"/>
                <a:cs typeface="Georgia"/>
                <a:sym typeface="Georgia"/>
              </a:rPr>
              <a:t>Always code as if the guy who ends up maintaining your code will be a violent psychopath who knows where you live.</a:t>
            </a:r>
            <a:r>
              <a:rPr lang="en-US" sz="2300">
                <a:solidFill>
                  <a:srgbClr val="1B1B1B"/>
                </a:solidFill>
                <a:latin typeface="Georgia"/>
                <a:ea typeface="Georgia"/>
                <a:cs typeface="Georgia"/>
                <a:sym typeface="Georgia"/>
              </a:rPr>
              <a:t>”</a:t>
            </a:r>
            <a:endParaRPr sz="2300">
              <a:solidFill>
                <a:srgbClr val="1B1B1B"/>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5600"/>
              <a:buFont typeface="Helvetica Neue"/>
              <a:buNone/>
            </a:pPr>
            <a:endParaRPr sz="2400" i="1">
              <a:latin typeface="Georgia"/>
              <a:ea typeface="Georgia"/>
              <a:cs typeface="Georgia"/>
              <a:sym typeface="Georgia"/>
            </a:endParaRPr>
          </a:p>
          <a:p>
            <a:pPr marL="0" marR="0" lvl="0" indent="0" algn="l" rtl="0">
              <a:lnSpc>
                <a:spcPct val="100000"/>
              </a:lnSpc>
              <a:spcBef>
                <a:spcPts val="0"/>
              </a:spcBef>
              <a:spcAft>
                <a:spcPts val="0"/>
              </a:spcAft>
              <a:buClr>
                <a:srgbClr val="000000"/>
              </a:buClr>
              <a:buSzPts val="5600"/>
              <a:buFont typeface="Helvetica Neue"/>
              <a:buNone/>
            </a:pPr>
            <a:r>
              <a:rPr lang="en-US" sz="1200" b="1">
                <a:solidFill>
                  <a:srgbClr val="4A4A4A"/>
                </a:solidFill>
                <a:highlight>
                  <a:srgbClr val="FFFFFF"/>
                </a:highlight>
                <a:latin typeface="Roboto"/>
                <a:ea typeface="Roboto"/>
                <a:cs typeface="Roboto"/>
                <a:sym typeface="Roboto"/>
              </a:rPr>
              <a:t>— M</a:t>
            </a:r>
            <a:r>
              <a:rPr lang="en-US" sz="1200" b="1" u="sng">
                <a:solidFill>
                  <a:srgbClr val="1B1B1B"/>
                </a:solidFill>
                <a:highlight>
                  <a:srgbClr val="FFFFFF"/>
                </a:highlight>
                <a:latin typeface="Roboto"/>
                <a:ea typeface="Roboto"/>
                <a:cs typeface="Roboto"/>
                <a:sym typeface="Roboto"/>
                <a:hlinkClick r:id="rId3"/>
              </a:rPr>
              <a:t>artin Golding</a:t>
            </a:r>
            <a:endParaRPr sz="4800" i="1">
              <a:latin typeface="Helvetica Neue"/>
              <a:ea typeface="Helvetica Neue"/>
              <a:cs typeface="Helvetica Neue"/>
              <a:sym typeface="Helvetica Neue"/>
            </a:endParaRPr>
          </a:p>
        </p:txBody>
      </p:sp>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192"/>
        <p:cNvGrpSpPr/>
        <p:nvPr/>
      </p:nvGrpSpPr>
      <p:grpSpPr>
        <a:xfrm>
          <a:off x="0" y="0"/>
          <a:ext cx="0" cy="0"/>
          <a:chOff x="0" y="0"/>
          <a:chExt cx="0" cy="0"/>
        </a:xfrm>
      </p:grpSpPr>
      <p:sp>
        <p:nvSpPr>
          <p:cNvPr id="193" name="Shape 193"/>
          <p:cNvSpPr txBox="1"/>
          <p:nvPr/>
        </p:nvSpPr>
        <p:spPr>
          <a:xfrm>
            <a:off x="635000" y="736600"/>
            <a:ext cx="10160000"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Oswald"/>
              <a:buNone/>
            </a:pPr>
            <a:r>
              <a:rPr lang="en-US" sz="3200" b="1" i="0" u="none" strike="noStrike" cap="none">
                <a:solidFill>
                  <a:srgbClr val="000000"/>
                </a:solidFill>
                <a:latin typeface="Oswald"/>
                <a:ea typeface="Oswald"/>
                <a:cs typeface="Oswald"/>
                <a:sym typeface="Oswald"/>
              </a:rPr>
              <a:t>WWW</a:t>
            </a:r>
            <a:endParaRPr sz="1400" b="0" i="0" u="none" strike="noStrike" cap="none">
              <a:solidFill>
                <a:srgbClr val="000000"/>
              </a:solidFill>
              <a:latin typeface="Arial"/>
              <a:ea typeface="Arial"/>
              <a:cs typeface="Arial"/>
              <a:sym typeface="Arial"/>
            </a:endParaRPr>
          </a:p>
        </p:txBody>
      </p:sp>
      <p:sp>
        <p:nvSpPr>
          <p:cNvPr id="194" name="Shape 194"/>
          <p:cNvSpPr txBox="1"/>
          <p:nvPr/>
        </p:nvSpPr>
        <p:spPr>
          <a:xfrm>
            <a:off x="635000" y="1473200"/>
            <a:ext cx="11734800" cy="4230687"/>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1"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HOW DOES THE  WORLD WIDE WEB WORK?</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3938"/>
        </a:solidFill>
        <a:effectLst/>
      </p:bgPr>
    </p:bg>
    <p:spTree>
      <p:nvGrpSpPr>
        <p:cNvPr id="1" name="Shape 330"/>
        <p:cNvGrpSpPr/>
        <p:nvPr/>
      </p:nvGrpSpPr>
      <p:grpSpPr>
        <a:xfrm>
          <a:off x="0" y="0"/>
          <a:ext cx="0" cy="0"/>
          <a:chOff x="0" y="0"/>
          <a:chExt cx="0" cy="0"/>
        </a:xfrm>
      </p:grpSpPr>
      <p:cxnSp>
        <p:nvCxnSpPr>
          <p:cNvPr id="331" name="Shape 331"/>
          <p:cNvCxnSpPr/>
          <p:nvPr/>
        </p:nvCxnSpPr>
        <p:spPr>
          <a:xfrm>
            <a:off x="1230312" y="779462"/>
            <a:ext cx="10545762" cy="0"/>
          </a:xfrm>
          <a:prstGeom prst="straightConnector1">
            <a:avLst/>
          </a:prstGeom>
          <a:noFill/>
          <a:ln w="165100" cap="flat" cmpd="sng">
            <a:solidFill>
              <a:srgbClr val="FFFFFF"/>
            </a:solidFill>
            <a:prstDash val="solid"/>
            <a:round/>
            <a:headEnd type="none" w="sm" len="sm"/>
            <a:tailEnd type="none" w="sm" len="sm"/>
          </a:ln>
        </p:spPr>
      </p:cxnSp>
      <p:cxnSp>
        <p:nvCxnSpPr>
          <p:cNvPr id="332" name="Shape 332"/>
          <p:cNvCxnSpPr/>
          <p:nvPr/>
        </p:nvCxnSpPr>
        <p:spPr>
          <a:xfrm>
            <a:off x="1231900" y="6738937"/>
            <a:ext cx="10550525" cy="0"/>
          </a:xfrm>
          <a:prstGeom prst="straightConnector1">
            <a:avLst/>
          </a:prstGeom>
          <a:noFill/>
          <a:ln w="12700" cap="flat" cmpd="sng">
            <a:solidFill>
              <a:srgbClr val="FFFFFF"/>
            </a:solidFill>
            <a:prstDash val="solid"/>
            <a:round/>
            <a:headEnd type="none" w="sm" len="sm"/>
            <a:tailEnd type="none" w="sm" len="sm"/>
          </a:ln>
        </p:spPr>
      </p:cxnSp>
      <p:pic>
        <p:nvPicPr>
          <p:cNvPr id="333" name="Shape 333"/>
          <p:cNvPicPr preferRelativeResize="0"/>
          <p:nvPr/>
        </p:nvPicPr>
        <p:blipFill rotWithShape="1">
          <a:blip r:embed="rId3">
            <a:alphaModFix/>
          </a:blip>
          <a:srcRect/>
          <a:stretch/>
        </p:blipFill>
        <p:spPr>
          <a:xfrm>
            <a:off x="11487150" y="6810375"/>
            <a:ext cx="300037" cy="296862"/>
          </a:xfrm>
          <a:prstGeom prst="rect">
            <a:avLst/>
          </a:prstGeom>
          <a:noFill/>
          <a:ln>
            <a:noFill/>
          </a:ln>
        </p:spPr>
      </p:pic>
      <p:pic>
        <p:nvPicPr>
          <p:cNvPr id="334" name="Shape 334"/>
          <p:cNvPicPr preferRelativeResize="0"/>
          <p:nvPr/>
        </p:nvPicPr>
        <p:blipFill rotWithShape="1">
          <a:blip r:embed="rId3">
            <a:alphaModFix/>
          </a:blip>
          <a:srcRect/>
          <a:stretch/>
        </p:blipFill>
        <p:spPr>
          <a:xfrm>
            <a:off x="11487150" y="6810375"/>
            <a:ext cx="300037" cy="296862"/>
          </a:xfrm>
          <a:prstGeom prst="rect">
            <a:avLst/>
          </a:prstGeom>
          <a:noFill/>
          <a:ln>
            <a:noFill/>
          </a:ln>
        </p:spPr>
      </p:pic>
      <p:sp>
        <p:nvSpPr>
          <p:cNvPr id="335" name="Shape 335"/>
          <p:cNvSpPr txBox="1"/>
          <p:nvPr/>
        </p:nvSpPr>
        <p:spPr>
          <a:xfrm>
            <a:off x="1090612" y="3136900"/>
            <a:ext cx="10821987" cy="1231900"/>
          </a:xfrm>
          <a:prstGeom prst="rect">
            <a:avLst/>
          </a:prstGeom>
          <a:noFill/>
          <a:ln>
            <a:noFill/>
          </a:ln>
        </p:spPr>
        <p:txBody>
          <a:bodyPr spcFirstLastPara="1" wrap="square" lIns="0" tIns="0" rIns="0" bIns="0" anchor="t" anchorCtr="0">
            <a:noAutofit/>
          </a:bodyPr>
          <a:lstStyle/>
          <a:p>
            <a:pPr marL="0" marR="0" lvl="0" indent="0" algn="ctr" rtl="0">
              <a:lnSpc>
                <a:spcPct val="65000"/>
              </a:lnSpc>
              <a:spcBef>
                <a:spcPts val="0"/>
              </a:spcBef>
              <a:spcAft>
                <a:spcPts val="0"/>
              </a:spcAft>
              <a:buClr>
                <a:srgbClr val="FFFFFF"/>
              </a:buClr>
              <a:buSzPts val="8100"/>
              <a:buFont typeface="Helvetica Neue"/>
              <a:buNone/>
            </a:pPr>
            <a:r>
              <a:rPr lang="en-US" sz="8100" b="1" i="0" u="none" strike="noStrike" cap="none">
                <a:solidFill>
                  <a:srgbClr val="FFFFFF"/>
                </a:solidFill>
                <a:latin typeface="Helvetica Neue"/>
                <a:ea typeface="Helvetica Neue"/>
                <a:cs typeface="Helvetica Neue"/>
                <a:sym typeface="Helvetica Neue"/>
              </a:rPr>
              <a:t>THE BACK END</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9"/>
        <p:cNvGrpSpPr/>
        <p:nvPr/>
      </p:nvGrpSpPr>
      <p:grpSpPr>
        <a:xfrm>
          <a:off x="0" y="0"/>
          <a:ext cx="0" cy="0"/>
          <a:chOff x="0" y="0"/>
          <a:chExt cx="0" cy="0"/>
        </a:xfrm>
      </p:grpSpPr>
      <p:sp>
        <p:nvSpPr>
          <p:cNvPr id="340" name="Shape 340"/>
          <p:cNvSpPr txBox="1"/>
          <p:nvPr/>
        </p:nvSpPr>
        <p:spPr>
          <a:xfrm>
            <a:off x="635000" y="736600"/>
            <a:ext cx="7721600" cy="4175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WEB DEVELOPMENT</a:t>
            </a:r>
            <a:endParaRPr sz="1400" b="0" i="0" u="none" strike="noStrike" cap="none">
              <a:solidFill>
                <a:srgbClr val="000000"/>
              </a:solidFill>
              <a:latin typeface="Arial"/>
              <a:ea typeface="Arial"/>
              <a:cs typeface="Arial"/>
              <a:sym typeface="Arial"/>
            </a:endParaRPr>
          </a:p>
        </p:txBody>
      </p:sp>
      <p:sp>
        <p:nvSpPr>
          <p:cNvPr id="341" name="Shape 341"/>
          <p:cNvSpPr txBox="1">
            <a:spLocks noGrp="1"/>
          </p:cNvSpPr>
          <p:nvPr>
            <p:ph type="title"/>
          </p:nvPr>
        </p:nvSpPr>
        <p:spPr>
          <a:xfrm>
            <a:off x="604837" y="1546225"/>
            <a:ext cx="11793537" cy="1384300"/>
          </a:xfrm>
          <a:prstGeom prst="rect">
            <a:avLst/>
          </a:prstGeom>
          <a:noFill/>
          <a:ln>
            <a:noFill/>
          </a:ln>
        </p:spPr>
        <p:txBody>
          <a:bodyPr spcFirstLastPara="1" wrap="square" lIns="0" tIns="0" rIns="0" bIns="0" anchor="ctr" anchorCtr="0">
            <a:noAutofit/>
          </a:bodyPr>
          <a:lstStyle/>
          <a:p>
            <a:pPr marL="0" marR="0" lvl="0" indent="0" algn="l" rtl="0">
              <a:lnSpc>
                <a:spcPct val="83333"/>
              </a:lnSpc>
              <a:spcBef>
                <a:spcPts val="0"/>
              </a:spcBef>
              <a:spcAft>
                <a:spcPts val="0"/>
              </a:spcAft>
              <a:buClr>
                <a:srgbClr val="000000"/>
              </a:buClr>
              <a:buSzPts val="1400"/>
              <a:buFont typeface="Helvetica Neue"/>
              <a:buNone/>
            </a:pPr>
            <a:r>
              <a:rPr lang="en-US" sz="6000" b="1" i="0" u="none" strike="noStrike" cap="none">
                <a:solidFill>
                  <a:srgbClr val="000000"/>
                </a:solidFill>
                <a:latin typeface="Helvetica Neue"/>
                <a:ea typeface="Helvetica Neue"/>
                <a:cs typeface="Helvetica Neue"/>
                <a:sym typeface="Helvetica Neue"/>
              </a:rPr>
              <a:t>WHAT IS THE BACK END?</a:t>
            </a:r>
            <a:endParaRPr sz="1400" b="0" i="0" u="none" strike="noStrike" cap="none">
              <a:solidFill>
                <a:srgbClr val="000000"/>
              </a:solidFill>
              <a:latin typeface="Arial"/>
              <a:ea typeface="Arial"/>
              <a:cs typeface="Arial"/>
              <a:sym typeface="Arial"/>
            </a:endParaRPr>
          </a:p>
        </p:txBody>
      </p:sp>
      <p:sp>
        <p:nvSpPr>
          <p:cNvPr id="342" name="Shape 342"/>
          <p:cNvSpPr txBox="1"/>
          <p:nvPr/>
        </p:nvSpPr>
        <p:spPr>
          <a:xfrm>
            <a:off x="527050" y="3254375"/>
            <a:ext cx="11949000" cy="3288900"/>
          </a:xfrm>
          <a:prstGeom prst="rect">
            <a:avLst/>
          </a:prstGeom>
          <a:noFill/>
          <a:ln>
            <a:noFill/>
          </a:ln>
        </p:spPr>
        <p:txBody>
          <a:bodyPr spcFirstLastPara="1" wrap="square" lIns="38100" tIns="38100" rIns="38100" bIns="38100" anchor="t" anchorCtr="0">
            <a:noAutofit/>
          </a:bodyPr>
          <a:lstStyle/>
          <a:p>
            <a:pPr marL="0" marR="0" lvl="0" indent="17462" algn="l" rtl="0">
              <a:lnSpc>
                <a:spcPct val="100000"/>
              </a:lnSpc>
              <a:spcBef>
                <a:spcPts val="0"/>
              </a:spcBef>
              <a:spcAft>
                <a:spcPts val="0"/>
              </a:spcAft>
              <a:buClr>
                <a:srgbClr val="000000"/>
              </a:buClr>
              <a:buSzPts val="3600"/>
              <a:buFont typeface="Helvetica Neue"/>
              <a:buChar char="•"/>
            </a:pPr>
            <a:r>
              <a:rPr lang="en-US" sz="3100">
                <a:latin typeface="Helvetica Neue"/>
                <a:ea typeface="Helvetica Neue"/>
                <a:cs typeface="Helvetica Neue"/>
                <a:sym typeface="Helvetica Neue"/>
              </a:rPr>
              <a:t>D</a:t>
            </a:r>
            <a:r>
              <a:rPr lang="en-US" sz="3100" b="0" i="0" u="none" strike="noStrike" cap="none">
                <a:solidFill>
                  <a:srgbClr val="000000"/>
                </a:solidFill>
                <a:latin typeface="Helvetica Neue"/>
                <a:ea typeface="Helvetica Neue"/>
                <a:cs typeface="Helvetica Neue"/>
                <a:sym typeface="Helvetica Neue"/>
              </a:rPr>
              <a:t>atabase</a:t>
            </a:r>
            <a:r>
              <a:rPr lang="en-US" sz="3100">
                <a:latin typeface="Helvetica Neue"/>
                <a:ea typeface="Helvetica Neue"/>
                <a:cs typeface="Helvetica Neue"/>
                <a:sym typeface="Helvetica Neue"/>
              </a:rPr>
              <a:t> code</a:t>
            </a:r>
            <a:endParaRPr sz="3100">
              <a:latin typeface="Helvetica Neue"/>
              <a:ea typeface="Helvetica Neue"/>
              <a:cs typeface="Helvetica Neue"/>
              <a:sym typeface="Helvetica Neue"/>
            </a:endParaRPr>
          </a:p>
          <a:p>
            <a:pPr marL="0" marR="0" lvl="0" indent="17462" algn="l" rtl="0">
              <a:lnSpc>
                <a:spcPct val="100000"/>
              </a:lnSpc>
              <a:spcBef>
                <a:spcPts val="0"/>
              </a:spcBef>
              <a:spcAft>
                <a:spcPts val="0"/>
              </a:spcAft>
              <a:buClr>
                <a:srgbClr val="000000"/>
              </a:buClr>
              <a:buSzPts val="3600"/>
              <a:buFont typeface="Helvetica Neue"/>
              <a:buChar char="•"/>
            </a:pPr>
            <a:r>
              <a:rPr lang="en-US" sz="3100">
                <a:latin typeface="Helvetica Neue"/>
                <a:ea typeface="Helvetica Neue"/>
                <a:cs typeface="Helvetica Neue"/>
                <a:sym typeface="Helvetica Neue"/>
              </a:rPr>
              <a:t>Calculation engines</a:t>
            </a:r>
            <a:endParaRPr sz="3100">
              <a:latin typeface="Helvetica Neue"/>
              <a:ea typeface="Helvetica Neue"/>
              <a:cs typeface="Helvetica Neue"/>
              <a:sym typeface="Helvetica Neue"/>
            </a:endParaRPr>
          </a:p>
          <a:p>
            <a:pPr marL="0" marR="0" lvl="0" indent="17462" algn="l" rtl="0">
              <a:lnSpc>
                <a:spcPct val="100000"/>
              </a:lnSpc>
              <a:spcBef>
                <a:spcPts val="0"/>
              </a:spcBef>
              <a:spcAft>
                <a:spcPts val="0"/>
              </a:spcAft>
              <a:buClr>
                <a:srgbClr val="000000"/>
              </a:buClr>
              <a:buSzPts val="3600"/>
              <a:buFont typeface="Helvetica Neue"/>
              <a:buChar char="•"/>
            </a:pPr>
            <a:r>
              <a:rPr lang="en-US" sz="3100">
                <a:latin typeface="Helvetica Neue"/>
                <a:ea typeface="Helvetica Neue"/>
                <a:cs typeface="Helvetica Neue"/>
                <a:sym typeface="Helvetica Neue"/>
              </a:rPr>
              <a:t>Web services and APIs</a:t>
            </a:r>
            <a:endParaRPr sz="3100">
              <a:latin typeface="Helvetica Neue"/>
              <a:ea typeface="Helvetica Neue"/>
              <a:cs typeface="Helvetica Neue"/>
              <a:sym typeface="Helvetica Neue"/>
            </a:endParaRPr>
          </a:p>
          <a:p>
            <a:pPr marL="0" marR="0" lvl="0" indent="17462" algn="l" rtl="0">
              <a:lnSpc>
                <a:spcPct val="100000"/>
              </a:lnSpc>
              <a:spcBef>
                <a:spcPts val="0"/>
              </a:spcBef>
              <a:spcAft>
                <a:spcPts val="0"/>
              </a:spcAft>
              <a:buClr>
                <a:srgbClr val="000000"/>
              </a:buClr>
              <a:buSzPts val="3600"/>
              <a:buFont typeface="Helvetica Neue"/>
              <a:buChar char="•"/>
            </a:pPr>
            <a:r>
              <a:rPr lang="en-US" sz="3100">
                <a:latin typeface="Helvetica Neue"/>
                <a:ea typeface="Helvetica Neue"/>
                <a:cs typeface="Helvetica Neue"/>
                <a:sym typeface="Helvetica Neue"/>
              </a:rPr>
              <a:t>Many languages to choose from:</a:t>
            </a:r>
            <a:endParaRPr sz="3100">
              <a:latin typeface="Helvetica Neue"/>
              <a:ea typeface="Helvetica Neue"/>
              <a:cs typeface="Helvetica Neue"/>
              <a:sym typeface="Helvetica Neue"/>
            </a:endParaRPr>
          </a:p>
          <a:p>
            <a:pPr marL="914400" lvl="1" indent="-342900" rtl="0">
              <a:spcBef>
                <a:spcPts val="1500"/>
              </a:spcBef>
              <a:spcAft>
                <a:spcPts val="0"/>
              </a:spcAft>
              <a:buSzPts val="1800"/>
              <a:buChar char="○"/>
            </a:pPr>
            <a:r>
              <a:rPr lang="en-US" sz="3100">
                <a:solidFill>
                  <a:schemeClr val="dk1"/>
                </a:solidFill>
                <a:latin typeface="Helvetica Neue"/>
                <a:ea typeface="Helvetica Neue"/>
                <a:cs typeface="Helvetica Neue"/>
                <a:sym typeface="Helvetica Neue"/>
              </a:rPr>
              <a:t>Ruby (Ruby on Rails), Node.js, PHP, Python, C++ etc.</a:t>
            </a:r>
            <a:endParaRPr sz="3100">
              <a:latin typeface="Helvetica Neue"/>
              <a:ea typeface="Helvetica Neue"/>
              <a:cs typeface="Helvetica Neue"/>
              <a:sym typeface="Helvetica Neue"/>
            </a:endParaRPr>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6"/>
        <p:cNvGrpSpPr/>
        <p:nvPr/>
      </p:nvGrpSpPr>
      <p:grpSpPr>
        <a:xfrm>
          <a:off x="0" y="0"/>
          <a:ext cx="0" cy="0"/>
          <a:chOff x="0" y="0"/>
          <a:chExt cx="0" cy="0"/>
        </a:xfrm>
      </p:grpSpPr>
      <p:pic>
        <p:nvPicPr>
          <p:cNvPr id="347" name="Shape 347"/>
          <p:cNvPicPr preferRelativeResize="0"/>
          <p:nvPr/>
        </p:nvPicPr>
        <p:blipFill rotWithShape="1">
          <a:blip r:embed="rId3">
            <a:alphaModFix/>
          </a:blip>
          <a:srcRect/>
          <a:stretch/>
        </p:blipFill>
        <p:spPr>
          <a:xfrm>
            <a:off x="2243137" y="0"/>
            <a:ext cx="12980988" cy="7302500"/>
          </a:xfrm>
          <a:prstGeom prst="rect">
            <a:avLst/>
          </a:prstGeom>
          <a:noFill/>
          <a:ln>
            <a:noFill/>
          </a:ln>
        </p:spPr>
      </p:pic>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3">
            <a:alphaModFix/>
          </a:blip>
          <a:srcRect/>
          <a:stretch/>
        </p:blipFill>
        <p:spPr>
          <a:xfrm>
            <a:off x="2252662" y="0"/>
            <a:ext cx="12982575" cy="7300912"/>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6"/>
        <p:cNvGrpSpPr/>
        <p:nvPr/>
      </p:nvGrpSpPr>
      <p:grpSpPr>
        <a:xfrm>
          <a:off x="0" y="0"/>
          <a:ext cx="0" cy="0"/>
          <a:chOff x="0" y="0"/>
          <a:chExt cx="0" cy="0"/>
        </a:xfrm>
      </p:grpSpPr>
      <p:pic>
        <p:nvPicPr>
          <p:cNvPr id="357" name="Shape 357"/>
          <p:cNvPicPr preferRelativeResize="0"/>
          <p:nvPr/>
        </p:nvPicPr>
        <p:blipFill rotWithShape="1">
          <a:blip r:embed="rId3">
            <a:alphaModFix/>
          </a:blip>
          <a:srcRect/>
          <a:stretch/>
        </p:blipFill>
        <p:spPr>
          <a:xfrm>
            <a:off x="2238375" y="0"/>
            <a:ext cx="12980988" cy="7302500"/>
          </a:xfrm>
          <a:prstGeom prst="rect">
            <a:avLst/>
          </a:prstGeom>
          <a:noFill/>
          <a:ln>
            <a:noFill/>
          </a:ln>
        </p:spPr>
      </p:pic>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152400" y="152400"/>
            <a:ext cx="12558861" cy="6997701"/>
          </a:xfrm>
          <a:prstGeom prst="rect">
            <a:avLst/>
          </a:prstGeom>
          <a:noFill/>
          <a:ln>
            <a:noFill/>
          </a:ln>
        </p:spPr>
      </p:pic>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152400" y="152400"/>
            <a:ext cx="12558861" cy="6997701"/>
          </a:xfrm>
          <a:prstGeom prst="rect">
            <a:avLst/>
          </a:prstGeom>
          <a:noFill/>
          <a:ln>
            <a:noFill/>
          </a:ln>
        </p:spPr>
      </p:pic>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3938"/>
        </a:solidFill>
        <a:effectLst/>
      </p:bgPr>
    </p:bg>
    <p:spTree>
      <p:nvGrpSpPr>
        <p:cNvPr id="1" name="Shape 371"/>
        <p:cNvGrpSpPr/>
        <p:nvPr/>
      </p:nvGrpSpPr>
      <p:grpSpPr>
        <a:xfrm>
          <a:off x="0" y="0"/>
          <a:ext cx="0" cy="0"/>
          <a:chOff x="0" y="0"/>
          <a:chExt cx="0" cy="0"/>
        </a:xfrm>
      </p:grpSpPr>
      <p:cxnSp>
        <p:nvCxnSpPr>
          <p:cNvPr id="372" name="Shape 372"/>
          <p:cNvCxnSpPr/>
          <p:nvPr/>
        </p:nvCxnSpPr>
        <p:spPr>
          <a:xfrm>
            <a:off x="1230312" y="779462"/>
            <a:ext cx="10545762" cy="0"/>
          </a:xfrm>
          <a:prstGeom prst="straightConnector1">
            <a:avLst/>
          </a:prstGeom>
          <a:noFill/>
          <a:ln w="165100" cap="flat" cmpd="sng">
            <a:solidFill>
              <a:srgbClr val="FFFFFF"/>
            </a:solidFill>
            <a:prstDash val="solid"/>
            <a:round/>
            <a:headEnd type="none" w="sm" len="sm"/>
            <a:tailEnd type="none" w="sm" len="sm"/>
          </a:ln>
        </p:spPr>
      </p:cxnSp>
      <p:cxnSp>
        <p:nvCxnSpPr>
          <p:cNvPr id="373" name="Shape 373"/>
          <p:cNvCxnSpPr/>
          <p:nvPr/>
        </p:nvCxnSpPr>
        <p:spPr>
          <a:xfrm>
            <a:off x="1231900" y="6738937"/>
            <a:ext cx="10550525" cy="0"/>
          </a:xfrm>
          <a:prstGeom prst="straightConnector1">
            <a:avLst/>
          </a:prstGeom>
          <a:noFill/>
          <a:ln w="12700" cap="flat" cmpd="sng">
            <a:solidFill>
              <a:srgbClr val="FFFFFF"/>
            </a:solidFill>
            <a:prstDash val="solid"/>
            <a:round/>
            <a:headEnd type="none" w="sm" len="sm"/>
            <a:tailEnd type="none" w="sm" len="sm"/>
          </a:ln>
        </p:spPr>
      </p:cxnSp>
      <p:pic>
        <p:nvPicPr>
          <p:cNvPr id="374" name="Shape 374"/>
          <p:cNvPicPr preferRelativeResize="0"/>
          <p:nvPr/>
        </p:nvPicPr>
        <p:blipFill rotWithShape="1">
          <a:blip r:embed="rId3">
            <a:alphaModFix/>
          </a:blip>
          <a:srcRect/>
          <a:stretch/>
        </p:blipFill>
        <p:spPr>
          <a:xfrm>
            <a:off x="11487150" y="6810375"/>
            <a:ext cx="300037" cy="296862"/>
          </a:xfrm>
          <a:prstGeom prst="rect">
            <a:avLst/>
          </a:prstGeom>
          <a:noFill/>
          <a:ln>
            <a:noFill/>
          </a:ln>
        </p:spPr>
      </p:pic>
      <p:pic>
        <p:nvPicPr>
          <p:cNvPr id="375" name="Shape 375"/>
          <p:cNvPicPr preferRelativeResize="0"/>
          <p:nvPr/>
        </p:nvPicPr>
        <p:blipFill rotWithShape="1">
          <a:blip r:embed="rId3">
            <a:alphaModFix/>
          </a:blip>
          <a:srcRect/>
          <a:stretch/>
        </p:blipFill>
        <p:spPr>
          <a:xfrm>
            <a:off x="11487150" y="6810375"/>
            <a:ext cx="300037" cy="296862"/>
          </a:xfrm>
          <a:prstGeom prst="rect">
            <a:avLst/>
          </a:prstGeom>
          <a:noFill/>
          <a:ln>
            <a:noFill/>
          </a:ln>
        </p:spPr>
      </p:pic>
      <p:sp>
        <p:nvSpPr>
          <p:cNvPr id="376" name="Shape 376"/>
          <p:cNvSpPr txBox="1"/>
          <p:nvPr/>
        </p:nvSpPr>
        <p:spPr>
          <a:xfrm>
            <a:off x="1090612" y="3136900"/>
            <a:ext cx="10821987" cy="2033587"/>
          </a:xfrm>
          <a:prstGeom prst="rect">
            <a:avLst/>
          </a:prstGeom>
          <a:noFill/>
          <a:ln>
            <a:noFill/>
          </a:ln>
        </p:spPr>
        <p:txBody>
          <a:bodyPr spcFirstLastPara="1" wrap="square" lIns="0" tIns="0" rIns="0" bIns="0" anchor="t" anchorCtr="0">
            <a:noAutofit/>
          </a:bodyPr>
          <a:lstStyle/>
          <a:p>
            <a:pPr marL="0" marR="0" lvl="0" indent="0" algn="ctr" rtl="0">
              <a:lnSpc>
                <a:spcPct val="65000"/>
              </a:lnSpc>
              <a:spcBef>
                <a:spcPts val="0"/>
              </a:spcBef>
              <a:spcAft>
                <a:spcPts val="0"/>
              </a:spcAft>
              <a:buClr>
                <a:srgbClr val="FFFFFF"/>
              </a:buClr>
              <a:buSzPts val="8100"/>
              <a:buFont typeface="Helvetica Neue"/>
              <a:buNone/>
            </a:pPr>
            <a:r>
              <a:rPr lang="en-US" sz="8100" b="1" i="0" u="none" strike="noStrike" cap="none">
                <a:solidFill>
                  <a:srgbClr val="FFFFFF"/>
                </a:solidFill>
                <a:latin typeface="Helvetica Neue"/>
                <a:ea typeface="Helvetica Neue"/>
                <a:cs typeface="Helvetica Neue"/>
                <a:sym typeface="Helvetica Neue"/>
              </a:rPr>
              <a:t>FRONT END LANGUAGES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Shape 381"/>
          <p:cNvSpPr txBox="1"/>
          <p:nvPr/>
        </p:nvSpPr>
        <p:spPr>
          <a:xfrm>
            <a:off x="635000" y="736600"/>
            <a:ext cx="7721600" cy="4175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 IS MADE UP OF…</a:t>
            </a:r>
            <a:endParaRPr sz="1400" b="0" i="0" u="none" strike="noStrike" cap="none">
              <a:solidFill>
                <a:srgbClr val="000000"/>
              </a:solidFill>
              <a:latin typeface="Arial"/>
              <a:ea typeface="Arial"/>
              <a:cs typeface="Arial"/>
              <a:sym typeface="Arial"/>
            </a:endParaRPr>
          </a:p>
        </p:txBody>
      </p:sp>
      <p:sp>
        <p:nvSpPr>
          <p:cNvPr id="382" name="Shape 382"/>
          <p:cNvSpPr txBox="1"/>
          <p:nvPr/>
        </p:nvSpPr>
        <p:spPr>
          <a:xfrm>
            <a:off x="6257925" y="3509962"/>
            <a:ext cx="676275" cy="469900"/>
          </a:xfrm>
          <a:prstGeom prst="rect">
            <a:avLst/>
          </a:prstGeom>
          <a:noFill/>
          <a:ln>
            <a:noFill/>
          </a:ln>
        </p:spPr>
        <p:txBody>
          <a:bodyPr spcFirstLastPara="1" wrap="square" lIns="38025" tIns="38025" rIns="38025" bIns="38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Shape 383"/>
          <p:cNvSpPr txBox="1"/>
          <p:nvPr/>
        </p:nvSpPr>
        <p:spPr>
          <a:xfrm>
            <a:off x="6353175" y="3605212"/>
            <a:ext cx="676275" cy="469900"/>
          </a:xfrm>
          <a:prstGeom prst="rect">
            <a:avLst/>
          </a:prstGeom>
          <a:noFill/>
          <a:ln>
            <a:noFill/>
          </a:ln>
        </p:spPr>
        <p:txBody>
          <a:bodyPr spcFirstLastPara="1" wrap="square" lIns="38025" tIns="38025" rIns="38025" bIns="38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Shape 384"/>
          <p:cNvSpPr/>
          <p:nvPr/>
        </p:nvSpPr>
        <p:spPr>
          <a:xfrm>
            <a:off x="635000" y="1786250"/>
            <a:ext cx="5778900" cy="47544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85" name="Shape 385"/>
          <p:cNvCxnSpPr/>
          <p:nvPr/>
        </p:nvCxnSpPr>
        <p:spPr>
          <a:xfrm>
            <a:off x="1488525" y="5139775"/>
            <a:ext cx="4080300" cy="8700"/>
          </a:xfrm>
          <a:prstGeom prst="straightConnector1">
            <a:avLst/>
          </a:prstGeom>
          <a:noFill/>
          <a:ln w="9525" cap="flat" cmpd="sng">
            <a:solidFill>
              <a:schemeClr val="dk2"/>
            </a:solidFill>
            <a:prstDash val="solid"/>
            <a:round/>
            <a:headEnd type="none" w="med" len="med"/>
            <a:tailEnd type="none" w="med" len="med"/>
          </a:ln>
        </p:spPr>
      </p:cxnSp>
      <p:cxnSp>
        <p:nvCxnSpPr>
          <p:cNvPr id="386" name="Shape 386"/>
          <p:cNvCxnSpPr/>
          <p:nvPr/>
        </p:nvCxnSpPr>
        <p:spPr>
          <a:xfrm>
            <a:off x="2346600" y="3756325"/>
            <a:ext cx="2381700" cy="0"/>
          </a:xfrm>
          <a:prstGeom prst="straightConnector1">
            <a:avLst/>
          </a:prstGeom>
          <a:noFill/>
          <a:ln w="9525" cap="flat" cmpd="sng">
            <a:solidFill>
              <a:schemeClr val="dk2"/>
            </a:solidFill>
            <a:prstDash val="solid"/>
            <a:round/>
            <a:headEnd type="none" w="med" len="med"/>
            <a:tailEnd type="none" w="med" len="med"/>
          </a:ln>
        </p:spPr>
      </p:cxnSp>
      <p:sp>
        <p:nvSpPr>
          <p:cNvPr id="387" name="Shape 387"/>
          <p:cNvSpPr txBox="1"/>
          <p:nvPr/>
        </p:nvSpPr>
        <p:spPr>
          <a:xfrm>
            <a:off x="2097075" y="5323625"/>
            <a:ext cx="2863200" cy="10419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4800">
                <a:solidFill>
                  <a:srgbClr val="FFFFFF"/>
                </a:solidFill>
              </a:rPr>
              <a:t>HTML</a:t>
            </a:r>
            <a:endParaRPr sz="4800">
              <a:solidFill>
                <a:srgbClr val="FFFFFF"/>
              </a:solidFill>
            </a:endParaRPr>
          </a:p>
        </p:txBody>
      </p:sp>
      <p:sp>
        <p:nvSpPr>
          <p:cNvPr id="388" name="Shape 388"/>
          <p:cNvSpPr txBox="1"/>
          <p:nvPr/>
        </p:nvSpPr>
        <p:spPr>
          <a:xfrm>
            <a:off x="2097075" y="4028225"/>
            <a:ext cx="2863200" cy="10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600">
                <a:solidFill>
                  <a:srgbClr val="FFFFFF"/>
                </a:solidFill>
              </a:rPr>
              <a:t>CSS</a:t>
            </a:r>
            <a:endParaRPr sz="3600">
              <a:solidFill>
                <a:srgbClr val="FFFFFF"/>
              </a:solidFill>
            </a:endParaRPr>
          </a:p>
        </p:txBody>
      </p:sp>
      <p:sp>
        <p:nvSpPr>
          <p:cNvPr id="389" name="Shape 389"/>
          <p:cNvSpPr txBox="1"/>
          <p:nvPr/>
        </p:nvSpPr>
        <p:spPr>
          <a:xfrm>
            <a:off x="2643800" y="2809025"/>
            <a:ext cx="1761300" cy="59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FFFFF"/>
                </a:solidFill>
              </a:rPr>
              <a:t>Javascript</a:t>
            </a:r>
            <a:endParaRPr sz="2400">
              <a:solidFill>
                <a:srgbClr val="FFFFFF"/>
              </a:solidFill>
            </a:endParaRPr>
          </a:p>
        </p:txBody>
      </p:sp>
      <p:sp>
        <p:nvSpPr>
          <p:cNvPr id="390" name="Shape 390"/>
          <p:cNvSpPr txBox="1"/>
          <p:nvPr/>
        </p:nvSpPr>
        <p:spPr>
          <a:xfrm>
            <a:off x="3911600" y="1346200"/>
            <a:ext cx="77217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a:latin typeface="Helvetica Neue"/>
                <a:ea typeface="Helvetica Neue"/>
                <a:cs typeface="Helvetica Neue"/>
                <a:sym typeface="Helvetica Neue"/>
              </a:rPr>
              <a:t>...AND IS KIND OF LIKE...</a:t>
            </a:r>
            <a:endParaRPr sz="1400" b="0" i="0" u="none" strike="noStrike" cap="none">
              <a:solidFill>
                <a:srgbClr val="000000"/>
              </a:solidFill>
              <a:latin typeface="Arial"/>
              <a:ea typeface="Arial"/>
              <a:cs typeface="Arial"/>
              <a:sym typeface="Arial"/>
            </a:endParaRPr>
          </a:p>
        </p:txBody>
      </p:sp>
      <p:pic>
        <p:nvPicPr>
          <p:cNvPr id="391" name="Shape 391"/>
          <p:cNvPicPr preferRelativeResize="0"/>
          <p:nvPr/>
        </p:nvPicPr>
        <p:blipFill>
          <a:blip r:embed="rId3">
            <a:alphaModFix/>
          </a:blip>
          <a:stretch>
            <a:fillRect/>
          </a:stretch>
        </p:blipFill>
        <p:spPr>
          <a:xfrm>
            <a:off x="6608100" y="2688825"/>
            <a:ext cx="5453901" cy="3851825"/>
          </a:xfrm>
          <a:prstGeom prst="rect">
            <a:avLst/>
          </a:prstGeom>
          <a:noFill/>
          <a:ln>
            <a:noFill/>
          </a:ln>
        </p:spPr>
      </p:pic>
      <p:cxnSp>
        <p:nvCxnSpPr>
          <p:cNvPr id="392" name="Shape 392"/>
          <p:cNvCxnSpPr/>
          <p:nvPr/>
        </p:nvCxnSpPr>
        <p:spPr>
          <a:xfrm>
            <a:off x="8229275" y="1875875"/>
            <a:ext cx="1038300" cy="614100"/>
          </a:xfrm>
          <a:prstGeom prst="straightConnector1">
            <a:avLst/>
          </a:prstGeom>
          <a:noFill/>
          <a:ln w="38100" cap="flat" cmpd="sng">
            <a:solidFill>
              <a:srgbClr val="FF0000"/>
            </a:solidFill>
            <a:prstDash val="solid"/>
            <a:round/>
            <a:headEnd type="none" w="med" len="med"/>
            <a:tailEnd type="triangle" w="med" len="med"/>
          </a:ln>
        </p:spPr>
      </p:cxnSp>
      <p:cxnSp>
        <p:nvCxnSpPr>
          <p:cNvPr id="393" name="Shape 393"/>
          <p:cNvCxnSpPr/>
          <p:nvPr/>
        </p:nvCxnSpPr>
        <p:spPr>
          <a:xfrm flipH="1">
            <a:off x="3327550" y="1272925"/>
            <a:ext cx="681000" cy="1138800"/>
          </a:xfrm>
          <a:prstGeom prst="straightConnector1">
            <a:avLst/>
          </a:prstGeom>
          <a:noFill/>
          <a:ln w="38100" cap="flat" cmpd="sng">
            <a:solidFill>
              <a:srgbClr val="FF0000"/>
            </a:solidFill>
            <a:prstDash val="solid"/>
            <a:round/>
            <a:headEnd type="none" w="med" len="med"/>
            <a:tailEnd type="triangle" w="med" len="med"/>
          </a:ln>
        </p:spPr>
      </p:cxn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 calcmode="lin" valueType="num">
                                      <p:cBhvr additive="base">
                                        <p:cTn id="7" dur="1000"/>
                                        <p:tgtEl>
                                          <p:spTgt spid="390"/>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7"/>
        <p:cNvGrpSpPr/>
        <p:nvPr/>
      </p:nvGrpSpPr>
      <p:grpSpPr>
        <a:xfrm>
          <a:off x="0" y="0"/>
          <a:ext cx="0" cy="0"/>
          <a:chOff x="0" y="0"/>
          <a:chExt cx="0" cy="0"/>
        </a:xfrm>
      </p:grpSpPr>
      <p:sp>
        <p:nvSpPr>
          <p:cNvPr id="398" name="Shape 398"/>
          <p:cNvSpPr txBox="1"/>
          <p:nvPr/>
        </p:nvSpPr>
        <p:spPr>
          <a:xfrm>
            <a:off x="635000" y="736600"/>
            <a:ext cx="7721600" cy="4175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a:t>
            </a:r>
            <a:endParaRPr sz="1400" b="0" i="0" u="none" strike="noStrike" cap="none">
              <a:solidFill>
                <a:srgbClr val="000000"/>
              </a:solidFill>
              <a:latin typeface="Arial"/>
              <a:ea typeface="Arial"/>
              <a:cs typeface="Arial"/>
              <a:sym typeface="Arial"/>
            </a:endParaRPr>
          </a:p>
        </p:txBody>
      </p:sp>
      <p:sp>
        <p:nvSpPr>
          <p:cNvPr id="399" name="Shape 399"/>
          <p:cNvSpPr txBox="1">
            <a:spLocks noGrp="1"/>
          </p:cNvSpPr>
          <p:nvPr>
            <p:ph type="title"/>
          </p:nvPr>
        </p:nvSpPr>
        <p:spPr>
          <a:xfrm>
            <a:off x="635000" y="1301750"/>
            <a:ext cx="11734800" cy="1498600"/>
          </a:xfrm>
          <a:prstGeom prst="rect">
            <a:avLst/>
          </a:prstGeom>
          <a:noFill/>
          <a:ln>
            <a:noFill/>
          </a:ln>
        </p:spPr>
        <p:txBody>
          <a:bodyPr spcFirstLastPara="1" wrap="square" lIns="0" tIns="0" rIns="0" bIns="0" anchor="ctr" anchorCtr="0">
            <a:noAutofit/>
          </a:bodyPr>
          <a:lstStyle/>
          <a:p>
            <a:pPr marL="0" marR="0" lvl="0" indent="0" algn="l" rtl="0">
              <a:lnSpc>
                <a:spcPct val="83333"/>
              </a:lnSpc>
              <a:spcBef>
                <a:spcPts val="0"/>
              </a:spcBef>
              <a:spcAft>
                <a:spcPts val="0"/>
              </a:spcAft>
              <a:buClr>
                <a:srgbClr val="000000"/>
              </a:buClr>
              <a:buSzPts val="1400"/>
              <a:buFont typeface="Helvetica Neue"/>
              <a:buNone/>
            </a:pPr>
            <a:r>
              <a:rPr lang="en-US" sz="6000" b="1" i="0" u="none" strike="noStrike" cap="none">
                <a:solidFill>
                  <a:srgbClr val="000000"/>
                </a:solidFill>
                <a:latin typeface="Helvetica Neue"/>
                <a:ea typeface="Helvetica Neue"/>
                <a:cs typeface="Helvetica Neue"/>
                <a:sym typeface="Helvetica Neue"/>
              </a:rPr>
              <a:t>THE LANGUAGES</a:t>
            </a:r>
            <a:endParaRPr sz="1400" b="0" i="0" u="none" strike="noStrike" cap="none">
              <a:solidFill>
                <a:srgbClr val="000000"/>
              </a:solidFill>
              <a:latin typeface="Arial"/>
              <a:ea typeface="Arial"/>
              <a:cs typeface="Arial"/>
              <a:sym typeface="Arial"/>
            </a:endParaRPr>
          </a:p>
        </p:txBody>
      </p:sp>
      <p:graphicFrame>
        <p:nvGraphicFramePr>
          <p:cNvPr id="400" name="Shape 400"/>
          <p:cNvGraphicFramePr/>
          <p:nvPr/>
        </p:nvGraphicFramePr>
        <p:xfrm>
          <a:off x="922337" y="2938462"/>
          <a:ext cx="3000000" cy="3000000"/>
        </p:xfrm>
        <a:graphic>
          <a:graphicData uri="http://schemas.openxmlformats.org/drawingml/2006/table">
            <a:tbl>
              <a:tblPr>
                <a:noFill/>
                <a:tableStyleId>{0B7D0713-904D-4935-A96D-D1EE6A64530A}</a:tableStyleId>
              </a:tblPr>
              <a:tblGrid>
                <a:gridCol w="4240200">
                  <a:extLst>
                    <a:ext uri="{9D8B030D-6E8A-4147-A177-3AD203B41FA5}">
                      <a16:colId xmlns:a16="http://schemas.microsoft.com/office/drawing/2014/main" val="20000"/>
                    </a:ext>
                  </a:extLst>
                </a:gridCol>
                <a:gridCol w="3279550">
                  <a:extLst>
                    <a:ext uri="{9D8B030D-6E8A-4147-A177-3AD203B41FA5}">
                      <a16:colId xmlns:a16="http://schemas.microsoft.com/office/drawing/2014/main" val="20001"/>
                    </a:ext>
                  </a:extLst>
                </a:gridCol>
                <a:gridCol w="3638775">
                  <a:extLst>
                    <a:ext uri="{9D8B030D-6E8A-4147-A177-3AD203B41FA5}">
                      <a16:colId xmlns:a16="http://schemas.microsoft.com/office/drawing/2014/main" val="20002"/>
                    </a:ext>
                  </a:extLst>
                </a:gridCol>
              </a:tblGrid>
              <a:tr h="1017575">
                <a:tc>
                  <a:txBody>
                    <a:bodyPr/>
                    <a:lstStyle/>
                    <a:p>
                      <a:pPr marL="0" marR="0" lvl="0" indent="0" algn="ctr" rtl="0">
                        <a:lnSpc>
                          <a:spcPct val="96969"/>
                        </a:lnSpc>
                        <a:spcBef>
                          <a:spcPts val="0"/>
                        </a:spcBef>
                        <a:spcAft>
                          <a:spcPts val="0"/>
                        </a:spcAft>
                        <a:buClr>
                          <a:srgbClr val="000000"/>
                        </a:buClr>
                        <a:buSzPts val="3300"/>
                        <a:buFont typeface="Helvetica Neue"/>
                        <a:buNone/>
                      </a:pPr>
                      <a:r>
                        <a:rPr lang="en-US" sz="3300" b="1" i="0" u="none" strike="noStrike" cap="none">
                          <a:solidFill>
                            <a:srgbClr val="000000"/>
                          </a:solidFill>
                          <a:latin typeface="Helvetica Neue"/>
                          <a:ea typeface="Helvetica Neue"/>
                          <a:cs typeface="Helvetica Neue"/>
                          <a:sym typeface="Helvetica Neue"/>
                        </a:rPr>
                        <a:t>HTML</a:t>
                      </a:r>
                      <a:br>
                        <a:rPr lang="en-US" sz="3300" b="1" i="0" u="none" strike="noStrike" cap="none">
                          <a:solidFill>
                            <a:srgbClr val="000000"/>
                          </a:solidFill>
                          <a:latin typeface="Helvetica Neue"/>
                          <a:ea typeface="Helvetica Neue"/>
                          <a:cs typeface="Helvetica Neue"/>
                          <a:sym typeface="Helvetica Neue"/>
                        </a:rPr>
                      </a:br>
                      <a:endParaRPr sz="1400" u="none" strike="noStrike" cap="none"/>
                    </a:p>
                  </a:txBody>
                  <a:tcPr marL="63500" marR="63500" marT="63500" marB="63500" anchor="ctr">
                    <a:lnL w="381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Defines the Content</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“The </a:t>
                      </a:r>
                      <a:r>
                        <a:rPr lang="en-US" sz="2200" b="1" i="1">
                          <a:latin typeface="Helvetica Neue"/>
                          <a:ea typeface="Helvetica Neue"/>
                          <a:cs typeface="Helvetica Neue"/>
                          <a:sym typeface="Helvetica Neue"/>
                        </a:rPr>
                        <a:t>Structure/Content</a:t>
                      </a:r>
                      <a:r>
                        <a:rPr lang="en-US" sz="2200" b="1" i="1" u="none" strike="noStrike" cap="none">
                          <a:solidFill>
                            <a:srgbClr val="000000"/>
                          </a:solidFill>
                          <a:latin typeface="Helvetica Neue"/>
                          <a:ea typeface="Helvetica Neue"/>
                          <a:cs typeface="Helvetica Neue"/>
                          <a:sym typeface="Helvetica Neue"/>
                        </a:rPr>
                        <a:t>”</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998525">
                <a:tc>
                  <a:txBody>
                    <a:bodyPr/>
                    <a:lstStyle/>
                    <a:p>
                      <a:pPr marL="0" marR="0" lvl="0" indent="0" algn="ctr" rtl="0">
                        <a:lnSpc>
                          <a:spcPct val="96969"/>
                        </a:lnSpc>
                        <a:spcBef>
                          <a:spcPts val="0"/>
                        </a:spcBef>
                        <a:spcAft>
                          <a:spcPts val="0"/>
                        </a:spcAft>
                        <a:buClr>
                          <a:srgbClr val="000000"/>
                        </a:buClr>
                        <a:buSzPts val="3300"/>
                        <a:buFont typeface="Helvetica Neue"/>
                        <a:buNone/>
                      </a:pPr>
                      <a:r>
                        <a:rPr lang="en-US" sz="3300" b="1" i="0" u="none" strike="noStrike" cap="none">
                          <a:solidFill>
                            <a:srgbClr val="000000"/>
                          </a:solidFill>
                          <a:latin typeface="Helvetica Neue"/>
                          <a:ea typeface="Helvetica Neue"/>
                          <a:cs typeface="Helvetica Neue"/>
                          <a:sym typeface="Helvetica Neue"/>
                        </a:rPr>
                        <a:t>CSS</a:t>
                      </a:r>
                      <a:endParaRPr sz="1400" u="none" strike="noStrike" cap="none"/>
                    </a:p>
                  </a:txBody>
                  <a:tcPr marL="63500" marR="63500" marT="63500" marB="63500" anchor="ctr">
                    <a:lnL w="381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Assigns the style</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“The </a:t>
                      </a:r>
                      <a:r>
                        <a:rPr lang="en-US" sz="2200" b="1" i="1">
                          <a:latin typeface="Helvetica Neue"/>
                          <a:ea typeface="Helvetica Neue"/>
                          <a:cs typeface="Helvetica Neue"/>
                          <a:sym typeface="Helvetica Neue"/>
                        </a:rPr>
                        <a:t>Look</a:t>
                      </a:r>
                      <a:r>
                        <a:rPr lang="en-US" sz="2200" b="1" i="1" u="none" strike="noStrike" cap="none">
                          <a:solidFill>
                            <a:srgbClr val="000000"/>
                          </a:solidFill>
                          <a:latin typeface="Helvetica Neue"/>
                          <a:ea typeface="Helvetica Neue"/>
                          <a:cs typeface="Helvetica Neue"/>
                          <a:sym typeface="Helvetica Neue"/>
                        </a:rPr>
                        <a:t>”</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044575">
                <a:tc>
                  <a:txBody>
                    <a:bodyPr/>
                    <a:lstStyle/>
                    <a:p>
                      <a:pPr marL="0" marR="0" lvl="0" indent="0" algn="ctr" rtl="0">
                        <a:lnSpc>
                          <a:spcPct val="96969"/>
                        </a:lnSpc>
                        <a:spcBef>
                          <a:spcPts val="0"/>
                        </a:spcBef>
                        <a:spcAft>
                          <a:spcPts val="0"/>
                        </a:spcAft>
                        <a:buClr>
                          <a:srgbClr val="000000"/>
                        </a:buClr>
                        <a:buSzPts val="3300"/>
                        <a:buFont typeface="Helvetica Neue"/>
                        <a:buNone/>
                      </a:pPr>
                      <a:r>
                        <a:rPr lang="en-US" sz="3300" b="1" i="0" u="none" strike="noStrike" cap="none">
                          <a:solidFill>
                            <a:srgbClr val="000000"/>
                          </a:solidFill>
                          <a:latin typeface="Helvetica Neue"/>
                          <a:ea typeface="Helvetica Neue"/>
                          <a:cs typeface="Helvetica Neue"/>
                          <a:sym typeface="Helvetica Neue"/>
                        </a:rPr>
                        <a:t>JAVASCRIPT</a:t>
                      </a:r>
                      <a:endParaRPr sz="1400" u="none" strike="noStrike" cap="none"/>
                    </a:p>
                  </a:txBody>
                  <a:tcPr marL="63500" marR="63500" marT="63500" marB="63500" anchor="ctr">
                    <a:lnL w="381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Adds the functionality</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tc>
                  <a:txBody>
                    <a:bodyPr/>
                    <a:lstStyle/>
                    <a:p>
                      <a:pPr marL="0" marR="0" lvl="0" indent="0" algn="ctr" rtl="0">
                        <a:lnSpc>
                          <a:spcPct val="145454"/>
                        </a:lnSpc>
                        <a:spcBef>
                          <a:spcPts val="0"/>
                        </a:spcBef>
                        <a:spcAft>
                          <a:spcPts val="0"/>
                        </a:spcAft>
                        <a:buClr>
                          <a:srgbClr val="000000"/>
                        </a:buClr>
                        <a:buSzPts val="2200"/>
                        <a:buFont typeface="Helvetica Neue"/>
                        <a:buNone/>
                      </a:pPr>
                      <a:r>
                        <a:rPr lang="en-US" sz="2200" b="1" i="1" u="none" strike="noStrike" cap="none">
                          <a:solidFill>
                            <a:srgbClr val="000000"/>
                          </a:solidFill>
                          <a:latin typeface="Helvetica Neue"/>
                          <a:ea typeface="Helvetica Neue"/>
                          <a:cs typeface="Helvetica Neue"/>
                          <a:sym typeface="Helvetica Neue"/>
                        </a:rPr>
                        <a:t>“The Brain”</a:t>
                      </a:r>
                      <a:endParaRPr sz="1400" u="none" strike="noStrike" cap="none"/>
                    </a:p>
                  </a:txBody>
                  <a:tcPr marL="63500" marR="63500" marT="63500" marB="635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
        <p:cNvGrpSpPr/>
        <p:nvPr/>
      </p:nvGrpSpPr>
      <p:grpSpPr>
        <a:xfrm>
          <a:off x="0" y="0"/>
          <a:ext cx="0" cy="0"/>
          <a:chOff x="0" y="0"/>
          <a:chExt cx="0" cy="0"/>
        </a:xfrm>
      </p:grpSpPr>
      <p:cxnSp>
        <p:nvCxnSpPr>
          <p:cNvPr id="199" name="Shape 199"/>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200" name="Shape 200"/>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201" name="Shape 201"/>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WWW</a:t>
            </a:r>
            <a:endParaRPr sz="1400" b="0" i="0" u="none" strike="noStrike" cap="none">
              <a:solidFill>
                <a:srgbClr val="000000"/>
              </a:solidFill>
              <a:latin typeface="Arial"/>
              <a:ea typeface="Arial"/>
              <a:cs typeface="Arial"/>
              <a:sym typeface="Arial"/>
            </a:endParaRPr>
          </a:p>
        </p:txBody>
      </p:sp>
      <p:sp>
        <p:nvSpPr>
          <p:cNvPr id="202" name="Shape 202"/>
          <p:cNvSpPr/>
          <p:nvPr/>
        </p:nvSpPr>
        <p:spPr>
          <a:xfrm>
            <a:off x="4151312" y="1800225"/>
            <a:ext cx="2159100" cy="2159100"/>
          </a:xfrm>
          <a:prstGeom prst="ellipse">
            <a:avLst/>
          </a:prstGeom>
          <a:solidFill>
            <a:srgbClr val="92EFE0"/>
          </a:solidFill>
          <a:ln>
            <a:noFill/>
          </a:ln>
        </p:spPr>
        <p:txBody>
          <a:bodyPr spcFirstLastPara="1" wrap="square" lIns="50800" tIns="50800" rIns="50800" bIns="50800" anchor="ctr" anchorCtr="0">
            <a:noAutofit/>
          </a:bodyPr>
          <a:lstStyle/>
          <a:p>
            <a:pPr marL="0" marR="0" lvl="0" indent="0" algn="ctr" rtl="0">
              <a:lnSpc>
                <a:spcPct val="185185"/>
              </a:lnSpc>
              <a:spcBef>
                <a:spcPts val="0"/>
              </a:spcBef>
              <a:spcAft>
                <a:spcPts val="0"/>
              </a:spcAft>
              <a:buClr>
                <a:srgbClr val="000000"/>
              </a:buClr>
              <a:buSzPts val="2700"/>
              <a:buFont typeface="Helvetica Neue"/>
              <a:buNone/>
            </a:pPr>
            <a:r>
              <a:rPr lang="en-US" sz="2700" b="1" i="0" u="none" strike="noStrike" cap="none">
                <a:solidFill>
                  <a:srgbClr val="000000"/>
                </a:solidFill>
                <a:latin typeface="Helvetica Neue"/>
                <a:ea typeface="Helvetica Neue"/>
                <a:cs typeface="Helvetica Neue"/>
                <a:sym typeface="Helvetica Neue"/>
              </a:rPr>
              <a:t>CLIENT</a:t>
            </a:r>
            <a:endParaRPr sz="2700" b="1" i="0" u="none" strike="noStrike" cap="none">
              <a:solidFill>
                <a:srgbClr val="000000"/>
              </a:solidFill>
              <a:latin typeface="Helvetica Neue"/>
              <a:ea typeface="Helvetica Neue"/>
              <a:cs typeface="Helvetica Neue"/>
              <a:sym typeface="Helvetica Neue"/>
            </a:endParaRPr>
          </a:p>
          <a:p>
            <a:pPr marL="0" marR="0" lvl="0" indent="0" algn="ctr" rtl="0">
              <a:lnSpc>
                <a:spcPct val="185185"/>
              </a:lnSpc>
              <a:spcBef>
                <a:spcPts val="0"/>
              </a:spcBef>
              <a:spcAft>
                <a:spcPts val="0"/>
              </a:spcAft>
              <a:buClr>
                <a:srgbClr val="000000"/>
              </a:buClr>
              <a:buSzPts val="2700"/>
              <a:buFont typeface="Helvetica Neue"/>
              <a:buNone/>
            </a:pPr>
            <a:r>
              <a:rPr lang="en-US" sz="1800" b="1">
                <a:latin typeface="Helvetica Neue"/>
                <a:ea typeface="Helvetica Neue"/>
                <a:cs typeface="Helvetica Neue"/>
                <a:sym typeface="Helvetica Neue"/>
              </a:rPr>
              <a:t>(Browser)</a:t>
            </a:r>
            <a:endParaRPr sz="1800" b="1">
              <a:latin typeface="Helvetica Neue"/>
              <a:ea typeface="Helvetica Neue"/>
              <a:cs typeface="Helvetica Neue"/>
              <a:sym typeface="Helvetica Neue"/>
            </a:endParaRPr>
          </a:p>
        </p:txBody>
      </p:sp>
      <p:sp>
        <p:nvSpPr>
          <p:cNvPr id="203" name="Shape 203"/>
          <p:cNvSpPr/>
          <p:nvPr/>
        </p:nvSpPr>
        <p:spPr>
          <a:xfrm>
            <a:off x="6692900" y="1800225"/>
            <a:ext cx="2159000" cy="2159000"/>
          </a:xfrm>
          <a:prstGeom prst="ellipse">
            <a:avLst/>
          </a:prstGeom>
          <a:solidFill>
            <a:srgbClr val="FFD800"/>
          </a:solidFill>
          <a:ln>
            <a:noFill/>
          </a:ln>
        </p:spPr>
        <p:txBody>
          <a:bodyPr spcFirstLastPara="1" wrap="square" lIns="50800" tIns="50800" rIns="50800" bIns="50800" anchor="ctr" anchorCtr="0">
            <a:noAutofit/>
          </a:bodyPr>
          <a:lstStyle/>
          <a:p>
            <a:pPr marL="0" marR="0" lvl="0" indent="0" algn="ctr" rtl="0">
              <a:lnSpc>
                <a:spcPct val="185185"/>
              </a:lnSpc>
              <a:spcBef>
                <a:spcPts val="0"/>
              </a:spcBef>
              <a:spcAft>
                <a:spcPts val="0"/>
              </a:spcAft>
              <a:buClr>
                <a:srgbClr val="000000"/>
              </a:buClr>
              <a:buSzPts val="2700"/>
              <a:buFont typeface="Helvetica Neue"/>
              <a:buNone/>
            </a:pPr>
            <a:r>
              <a:rPr lang="en-US" sz="2700" b="1" i="0" u="none" strike="noStrike" cap="none">
                <a:solidFill>
                  <a:srgbClr val="000000"/>
                </a:solidFill>
                <a:latin typeface="Helvetica Neue"/>
                <a:ea typeface="Helvetica Neue"/>
                <a:cs typeface="Helvetica Neue"/>
                <a:sym typeface="Helvetica Neue"/>
              </a:rPr>
              <a:t>SERVER</a:t>
            </a: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6692900" y="4246562"/>
            <a:ext cx="2159100" cy="2159100"/>
          </a:xfrm>
          <a:prstGeom prst="ellipse">
            <a:avLst/>
          </a:prstGeom>
          <a:solidFill>
            <a:srgbClr val="FFB0C3"/>
          </a:solidFill>
          <a:ln>
            <a:noFill/>
          </a:ln>
        </p:spPr>
        <p:txBody>
          <a:bodyPr spcFirstLastPara="1" wrap="square" lIns="50800" tIns="50800" rIns="50800" bIns="50800" anchor="ctr" anchorCtr="0">
            <a:noAutofit/>
          </a:bodyPr>
          <a:lstStyle/>
          <a:p>
            <a:pPr marL="0" marR="0" lvl="0" indent="0" algn="ctr" rtl="0">
              <a:lnSpc>
                <a:spcPct val="185185"/>
              </a:lnSpc>
              <a:spcBef>
                <a:spcPts val="0"/>
              </a:spcBef>
              <a:spcAft>
                <a:spcPts val="0"/>
              </a:spcAft>
              <a:buClr>
                <a:srgbClr val="000000"/>
              </a:buClr>
              <a:buSzPts val="2700"/>
              <a:buFont typeface="Helvetica Neue"/>
              <a:buNone/>
            </a:pPr>
            <a:r>
              <a:rPr lang="en-US" sz="1800" b="1">
                <a:latin typeface="Helvetica Neue"/>
                <a:ea typeface="Helvetica Neue"/>
                <a:cs typeface="Helvetica Neue"/>
                <a:sym typeface="Helvetica Neue"/>
              </a:rPr>
              <a:t>RESPONSE</a:t>
            </a:r>
            <a:endParaRPr sz="1800" b="0" i="0" u="none" strike="noStrike" cap="none">
              <a:solidFill>
                <a:srgbClr val="000000"/>
              </a:solidFill>
              <a:latin typeface="Arial"/>
              <a:ea typeface="Arial"/>
              <a:cs typeface="Arial"/>
              <a:sym typeface="Arial"/>
            </a:endParaRPr>
          </a:p>
        </p:txBody>
      </p:sp>
      <p:sp>
        <p:nvSpPr>
          <p:cNvPr id="205" name="Shape 205"/>
          <p:cNvSpPr/>
          <p:nvPr/>
        </p:nvSpPr>
        <p:spPr>
          <a:xfrm>
            <a:off x="4151312" y="4246562"/>
            <a:ext cx="2159100" cy="2159100"/>
          </a:xfrm>
          <a:prstGeom prst="ellipse">
            <a:avLst/>
          </a:prstGeom>
          <a:solidFill>
            <a:srgbClr val="ED332F"/>
          </a:solidFill>
          <a:ln>
            <a:noFill/>
          </a:ln>
        </p:spPr>
        <p:txBody>
          <a:bodyPr spcFirstLastPara="1" wrap="square" lIns="50800" tIns="50800" rIns="50800" bIns="50800" anchor="ctr" anchorCtr="0">
            <a:noAutofit/>
          </a:bodyPr>
          <a:lstStyle/>
          <a:p>
            <a:pPr marL="0" marR="0" lvl="0" indent="0" algn="ctr" rtl="0">
              <a:lnSpc>
                <a:spcPct val="170370"/>
              </a:lnSpc>
              <a:spcBef>
                <a:spcPts val="0"/>
              </a:spcBef>
              <a:spcAft>
                <a:spcPts val="0"/>
              </a:spcAft>
              <a:buClr>
                <a:srgbClr val="000000"/>
              </a:buClr>
              <a:buSzPts val="2700"/>
              <a:buFont typeface="Helvetica Neue"/>
              <a:buNone/>
            </a:pPr>
            <a:r>
              <a:rPr lang="en-US" sz="1800" b="1">
                <a:latin typeface="Helvetica Neue"/>
                <a:ea typeface="Helvetica Neue"/>
                <a:cs typeface="Helvetica Neue"/>
                <a:sym typeface="Helvetica Neue"/>
              </a:rPr>
              <a:t>REQUEST</a:t>
            </a:r>
            <a:endParaRPr sz="18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404"/>
        <p:cNvGrpSpPr/>
        <p:nvPr/>
      </p:nvGrpSpPr>
      <p:grpSpPr>
        <a:xfrm>
          <a:off x="0" y="0"/>
          <a:ext cx="0" cy="0"/>
          <a:chOff x="0" y="0"/>
          <a:chExt cx="0" cy="0"/>
        </a:xfrm>
      </p:grpSpPr>
      <p:sp>
        <p:nvSpPr>
          <p:cNvPr id="405" name="Shape 405"/>
          <p:cNvSpPr txBox="1"/>
          <p:nvPr/>
        </p:nvSpPr>
        <p:spPr>
          <a:xfrm>
            <a:off x="633412" y="736600"/>
            <a:ext cx="101615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a:t>
            </a:r>
            <a:endParaRPr sz="1400" b="0" i="0" u="none" strike="noStrike" cap="none">
              <a:solidFill>
                <a:srgbClr val="000000"/>
              </a:solidFill>
              <a:latin typeface="Arial"/>
              <a:ea typeface="Arial"/>
              <a:cs typeface="Arial"/>
              <a:sym typeface="Arial"/>
            </a:endParaRPr>
          </a:p>
        </p:txBody>
      </p:sp>
      <p:sp>
        <p:nvSpPr>
          <p:cNvPr id="406" name="Shape 406"/>
          <p:cNvSpPr txBox="1"/>
          <p:nvPr/>
        </p:nvSpPr>
        <p:spPr>
          <a:xfrm>
            <a:off x="635000" y="1473200"/>
            <a:ext cx="11734800" cy="2940050"/>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DEEP DIVE INTO HTML + CSS </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0"/>
        <p:cNvGrpSpPr/>
        <p:nvPr/>
      </p:nvGrpSpPr>
      <p:grpSpPr>
        <a:xfrm>
          <a:off x="0" y="0"/>
          <a:ext cx="0" cy="0"/>
          <a:chOff x="0" y="0"/>
          <a:chExt cx="0" cy="0"/>
        </a:xfrm>
      </p:grpSpPr>
      <p:pic>
        <p:nvPicPr>
          <p:cNvPr id="411" name="Shape 411"/>
          <p:cNvPicPr preferRelativeResize="0"/>
          <p:nvPr/>
        </p:nvPicPr>
        <p:blipFill rotWithShape="1">
          <a:blip r:embed="rId3">
            <a:alphaModFix/>
          </a:blip>
          <a:srcRect/>
          <a:stretch/>
        </p:blipFill>
        <p:spPr>
          <a:xfrm>
            <a:off x="1065212" y="3100387"/>
            <a:ext cx="952500" cy="952500"/>
          </a:xfrm>
          <a:prstGeom prst="rect">
            <a:avLst/>
          </a:prstGeom>
          <a:noFill/>
          <a:ln>
            <a:noFill/>
          </a:ln>
        </p:spPr>
      </p:pic>
      <p:sp>
        <p:nvSpPr>
          <p:cNvPr id="412" name="Shape 412"/>
          <p:cNvSpPr txBox="1"/>
          <p:nvPr/>
        </p:nvSpPr>
        <p:spPr>
          <a:xfrm>
            <a:off x="725487" y="3424237"/>
            <a:ext cx="2759075" cy="579437"/>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1400" b="0" i="0" u="none" strike="noStrike" cap="none">
              <a:solidFill>
                <a:srgbClr val="000000"/>
              </a:solidFill>
              <a:latin typeface="Arial"/>
              <a:ea typeface="Arial"/>
              <a:cs typeface="Arial"/>
              <a:sym typeface="Arial"/>
            </a:endParaRPr>
          </a:p>
        </p:txBody>
      </p:sp>
      <p:sp>
        <p:nvSpPr>
          <p:cNvPr id="413" name="Shape 413"/>
          <p:cNvSpPr txBox="1"/>
          <p:nvPr/>
        </p:nvSpPr>
        <p:spPr>
          <a:xfrm>
            <a:off x="2978150" y="2632075"/>
            <a:ext cx="7559675" cy="2540000"/>
          </a:xfrm>
          <a:prstGeom prst="rect">
            <a:avLst/>
          </a:prstGeom>
          <a:noFill/>
          <a:ln>
            <a:noFill/>
          </a:ln>
        </p:spPr>
        <p:txBody>
          <a:bodyPr spcFirstLastPara="1" wrap="square" lIns="50800" tIns="50800" rIns="50800" bIns="50800" anchor="ctr" anchorCtr="0">
            <a:noAutofit/>
          </a:bodyPr>
          <a:lstStyle/>
          <a:p>
            <a:pPr marL="457200" marR="0" lvl="0" indent="-342900" algn="l" rtl="0">
              <a:lnSpc>
                <a:spcPct val="12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Let’s visit </a:t>
            </a:r>
            <a:r>
              <a:rPr lang="en-US" sz="1800" b="0" i="0" u="sng" strike="noStrike" cap="none">
                <a:solidFill>
                  <a:schemeClr val="hlink"/>
                </a:solidFill>
                <a:latin typeface="Arial"/>
                <a:ea typeface="Arial"/>
                <a:cs typeface="Arial"/>
                <a:sym typeface="Arial"/>
                <a:hlinkClick r:id="rId4"/>
              </a:rPr>
              <a:t>lyft.com</a:t>
            </a:r>
            <a:r>
              <a:rPr lang="en-US" sz="1800" b="0" i="0" u="none" strike="noStrike" cap="none">
                <a:solidFill>
                  <a:srgbClr val="000000"/>
                </a:solidFill>
                <a:latin typeface="Georgia"/>
                <a:ea typeface="Georgia"/>
                <a:cs typeface="Georgia"/>
                <a:sym typeface="Georgia"/>
              </a:rPr>
              <a:t> together</a:t>
            </a:r>
            <a:endParaRPr sz="1800" b="0" i="0" u="none" strike="noStrike" cap="none">
              <a:solidFill>
                <a:srgbClr val="000000"/>
              </a:solidFill>
              <a:latin typeface="Georgia"/>
              <a:ea typeface="Georgia"/>
              <a:cs typeface="Georgia"/>
              <a:sym typeface="Georgia"/>
            </a:endParaRPr>
          </a:p>
          <a:p>
            <a:pPr marL="457200" marR="0" lvl="0" indent="-342900" algn="l" rtl="0">
              <a:lnSpc>
                <a:spcPct val="120000"/>
              </a:lnSpc>
              <a:spcBef>
                <a:spcPts val="150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The words “A Ride in Minutes” appears due to ______?</a:t>
            </a:r>
            <a:endParaRPr sz="1800" b="0" i="0" u="none" strike="noStrike" cap="none">
              <a:solidFill>
                <a:srgbClr val="000000"/>
              </a:solidFill>
              <a:latin typeface="Georgia"/>
              <a:ea typeface="Georgia"/>
              <a:cs typeface="Georgia"/>
              <a:sym typeface="Georgia"/>
            </a:endParaRPr>
          </a:p>
          <a:p>
            <a:pPr marL="457200" marR="0" lvl="0" indent="-342900" algn="l" rtl="0">
              <a:lnSpc>
                <a:spcPct val="120000"/>
              </a:lnSpc>
              <a:spcBef>
                <a:spcPts val="150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The reason for which “A Ride in Minutes”  is centered and white is due to _______?</a:t>
            </a:r>
            <a:endParaRPr sz="1800" b="0" i="0" u="none" strike="noStrike" cap="none">
              <a:solidFill>
                <a:srgbClr val="000000"/>
              </a:solidFill>
              <a:latin typeface="Georgia"/>
              <a:ea typeface="Georgia"/>
              <a:cs typeface="Georgia"/>
              <a:sym typeface="Georgia"/>
            </a:endParaRPr>
          </a:p>
          <a:p>
            <a:pPr marL="457200" marR="0" lvl="0" indent="-342900" algn="l" rtl="0">
              <a:lnSpc>
                <a:spcPct val="120000"/>
              </a:lnSpc>
              <a:spcBef>
                <a:spcPts val="150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Hover over the word “Explore” in the navigation menu. That animation is most likely due to _______?</a:t>
            </a:r>
            <a:endParaRPr sz="1400" b="0" i="0" u="none" strike="noStrike" cap="none">
              <a:solidFill>
                <a:srgbClr val="000000"/>
              </a:solidFill>
              <a:latin typeface="Arial"/>
              <a:ea typeface="Arial"/>
              <a:cs typeface="Arial"/>
              <a:sym typeface="Arial"/>
            </a:endParaRPr>
          </a:p>
        </p:txBody>
      </p:sp>
      <p:sp>
        <p:nvSpPr>
          <p:cNvPr id="414" name="Shape 414"/>
          <p:cNvSpPr txBox="1"/>
          <p:nvPr/>
        </p:nvSpPr>
        <p:spPr>
          <a:xfrm>
            <a:off x="2989262" y="1774825"/>
            <a:ext cx="37338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US" sz="2000"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cxnSp>
        <p:nvCxnSpPr>
          <p:cNvPr id="415" name="Shape 415"/>
          <p:cNvCxnSpPr/>
          <p:nvPr/>
        </p:nvCxnSpPr>
        <p:spPr>
          <a:xfrm rot="10800000">
            <a:off x="2498725" y="1754187"/>
            <a:ext cx="0" cy="4660900"/>
          </a:xfrm>
          <a:prstGeom prst="straightConnector1">
            <a:avLst/>
          </a:prstGeom>
          <a:noFill/>
          <a:ln w="9525" cap="flat" cmpd="sng">
            <a:solidFill>
              <a:srgbClr val="B7B7B7"/>
            </a:solidFill>
            <a:prstDash val="solid"/>
            <a:round/>
            <a:headEnd type="none" w="sm" len="sm"/>
            <a:tailEnd type="none" w="sm" len="sm"/>
          </a:ln>
        </p:spPr>
      </p:cxnSp>
      <p:sp>
        <p:nvSpPr>
          <p:cNvPr id="416" name="Shape 416"/>
          <p:cNvSpPr txBox="1"/>
          <p:nvPr/>
        </p:nvSpPr>
        <p:spPr>
          <a:xfrm>
            <a:off x="633412" y="736600"/>
            <a:ext cx="12080875"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ACTIVITY: DISTINGUISH BETWEEN HTML, CSS, AND JS</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0"/>
        <p:cNvGrpSpPr/>
        <p:nvPr/>
      </p:nvGrpSpPr>
      <p:grpSpPr>
        <a:xfrm>
          <a:off x="0" y="0"/>
          <a:ext cx="0" cy="0"/>
          <a:chOff x="0" y="0"/>
          <a:chExt cx="0" cy="0"/>
        </a:xfrm>
      </p:grpSpPr>
      <p:pic>
        <p:nvPicPr>
          <p:cNvPr id="421" name="Shape 421"/>
          <p:cNvPicPr preferRelativeResize="0"/>
          <p:nvPr/>
        </p:nvPicPr>
        <p:blipFill>
          <a:blip r:embed="rId3">
            <a:alphaModFix/>
          </a:blip>
          <a:stretch>
            <a:fillRect/>
          </a:stretch>
        </p:blipFill>
        <p:spPr>
          <a:xfrm>
            <a:off x="636450" y="76200"/>
            <a:ext cx="11735376" cy="7150098"/>
          </a:xfrm>
          <a:prstGeom prst="rect">
            <a:avLst/>
          </a:prstGeom>
          <a:noFill/>
          <a:ln>
            <a:noFill/>
          </a:ln>
        </p:spPr>
      </p:pic>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552450" y="1616075"/>
            <a:ext cx="9301162" cy="38100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HTML is made up of </a:t>
            </a:r>
            <a:r>
              <a:rPr lang="en-US" sz="2800" b="0" i="0" u="sng" strike="noStrike" cap="none">
                <a:solidFill>
                  <a:srgbClr val="000000"/>
                </a:solidFill>
                <a:latin typeface="Helvetica Neue"/>
                <a:ea typeface="Helvetica Neue"/>
                <a:cs typeface="Helvetica Neue"/>
                <a:sym typeface="Helvetica Neue"/>
              </a:rPr>
              <a:t>tags</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Tags = &lt; &gt;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Tags tell the browser how to </a:t>
            </a:r>
            <a:r>
              <a:rPr lang="en-US" sz="2800">
                <a:latin typeface="Helvetica Neue"/>
                <a:ea typeface="Helvetica Neue"/>
                <a:cs typeface="Helvetica Neue"/>
                <a:sym typeface="Helvetica Neue"/>
              </a:rPr>
              <a:t>render (</a:t>
            </a:r>
            <a:r>
              <a:rPr lang="en-US" sz="2800" b="1">
                <a:solidFill>
                  <a:srgbClr val="980000"/>
                </a:solidFill>
                <a:latin typeface="Helvetica Neue"/>
                <a:ea typeface="Helvetica Neue"/>
                <a:cs typeface="Helvetica Neue"/>
                <a:sym typeface="Helvetica Neue"/>
              </a:rPr>
              <a:t>display</a:t>
            </a:r>
            <a:r>
              <a:rPr lang="en-US" sz="2800">
                <a:latin typeface="Helvetica Neue"/>
                <a:ea typeface="Helvetica Neue"/>
                <a:cs typeface="Helvetica Neue"/>
                <a:sym typeface="Helvetica Neue"/>
              </a:rPr>
              <a:t>)</a:t>
            </a:r>
            <a:r>
              <a:rPr lang="en-US" sz="2800" b="0" i="0" u="none" strike="noStrike" cap="none">
                <a:solidFill>
                  <a:srgbClr val="000000"/>
                </a:solidFill>
                <a:latin typeface="Helvetica Neue"/>
                <a:ea typeface="Helvetica Neue"/>
                <a:cs typeface="Helvetica Neue"/>
                <a:sym typeface="Helvetica Neue"/>
              </a:rPr>
              <a:t> content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e.g Will the content be </a:t>
            </a:r>
            <a:r>
              <a:rPr lang="en-US" sz="2800">
                <a:latin typeface="Helvetica Neue"/>
                <a:ea typeface="Helvetica Neue"/>
                <a:cs typeface="Helvetica Neue"/>
                <a:sym typeface="Helvetica Neue"/>
              </a:rPr>
              <a:t>rendered</a:t>
            </a:r>
            <a:r>
              <a:rPr lang="en-US" sz="2800" b="0" i="0" u="none" strike="noStrike" cap="none">
                <a:solidFill>
                  <a:srgbClr val="000000"/>
                </a:solidFill>
                <a:latin typeface="Helvetica Neue"/>
                <a:ea typeface="Helvetica Neue"/>
                <a:cs typeface="Helvetica Neue"/>
                <a:sym typeface="Helvetica Neue"/>
              </a:rPr>
              <a:t> as</a:t>
            </a:r>
            <a:r>
              <a:rPr lang="en-US" sz="2800">
                <a:latin typeface="Helvetica Neue"/>
                <a:ea typeface="Helvetica Neue"/>
                <a:cs typeface="Helvetica Neue"/>
                <a:sym typeface="Helvetica Neue"/>
              </a:rPr>
              <a:t> text,</a:t>
            </a:r>
            <a:r>
              <a:rPr lang="en-US" sz="2800" b="0" i="0" u="none" strike="noStrike" cap="none">
                <a:solidFill>
                  <a:srgbClr val="000000"/>
                </a:solidFill>
                <a:latin typeface="Helvetica Neue"/>
                <a:ea typeface="Helvetica Neue"/>
                <a:cs typeface="Helvetica Neue"/>
                <a:sym typeface="Helvetica Neue"/>
              </a:rPr>
              <a:t> image or link?</a:t>
            </a:r>
            <a:endParaRPr sz="1400" b="0" i="0" u="none" strike="noStrike" cap="none">
              <a:solidFill>
                <a:srgbClr val="000000"/>
              </a:solidFill>
              <a:latin typeface="Arial"/>
              <a:ea typeface="Arial"/>
              <a:cs typeface="Arial"/>
              <a:sym typeface="Arial"/>
            </a:endParaRPr>
          </a:p>
        </p:txBody>
      </p:sp>
      <p:sp>
        <p:nvSpPr>
          <p:cNvPr id="427" name="Shape 427"/>
          <p:cNvSpPr txBox="1"/>
          <p:nvPr/>
        </p:nvSpPr>
        <p:spPr>
          <a:xfrm>
            <a:off x="633412" y="736600"/>
            <a:ext cx="9137650"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 HYPER TEXT MARKUP LANGUAGE</a:t>
            </a:r>
            <a:endParaRPr sz="1400" b="0" i="0" u="none" strike="noStrike" cap="none">
              <a:solidFill>
                <a:srgbClr val="000000"/>
              </a:solidFill>
              <a:latin typeface="Arial"/>
              <a:ea typeface="Arial"/>
              <a:cs typeface="Arial"/>
              <a:sym typeface="Arial"/>
            </a:endParaRPr>
          </a:p>
        </p:txBody>
      </p:sp>
      <p:pic>
        <p:nvPicPr>
          <p:cNvPr id="428" name="Shape 428"/>
          <p:cNvPicPr preferRelativeResize="0"/>
          <p:nvPr/>
        </p:nvPicPr>
        <p:blipFill rotWithShape="1">
          <a:blip r:embed="rId3">
            <a:alphaModFix/>
          </a:blip>
          <a:srcRect/>
          <a:stretch/>
        </p:blipFill>
        <p:spPr>
          <a:xfrm>
            <a:off x="4286250" y="4152900"/>
            <a:ext cx="5829300" cy="800100"/>
          </a:xfrm>
          <a:prstGeom prst="rect">
            <a:avLst/>
          </a:prstGeom>
          <a:noFill/>
          <a:ln>
            <a:noFill/>
          </a:ln>
        </p:spPr>
      </p:pic>
      <p:pic>
        <p:nvPicPr>
          <p:cNvPr id="429" name="Shape 429"/>
          <p:cNvPicPr preferRelativeResize="0"/>
          <p:nvPr/>
        </p:nvPicPr>
        <p:blipFill rotWithShape="1">
          <a:blip r:embed="rId4">
            <a:alphaModFix/>
          </a:blip>
          <a:srcRect/>
          <a:stretch/>
        </p:blipFill>
        <p:spPr>
          <a:xfrm>
            <a:off x="10013950" y="4216400"/>
            <a:ext cx="2120900" cy="342900"/>
          </a:xfrm>
          <a:prstGeom prst="rect">
            <a:avLst/>
          </a:prstGeom>
          <a:noFill/>
          <a:ln>
            <a:noFill/>
          </a:ln>
        </p:spPr>
      </p:pic>
      <p:pic>
        <p:nvPicPr>
          <p:cNvPr id="430" name="Shape 430"/>
          <p:cNvPicPr preferRelativeResize="0"/>
          <p:nvPr/>
        </p:nvPicPr>
        <p:blipFill rotWithShape="1">
          <a:blip r:embed="rId5">
            <a:alphaModFix/>
          </a:blip>
          <a:srcRect/>
          <a:stretch/>
        </p:blipFill>
        <p:spPr>
          <a:xfrm>
            <a:off x="6026150" y="4913312"/>
            <a:ext cx="3746500" cy="1384300"/>
          </a:xfrm>
          <a:prstGeom prst="rect">
            <a:avLst/>
          </a:prstGeom>
          <a:noFill/>
          <a:ln>
            <a:noFill/>
          </a:ln>
        </p:spPr>
      </p:pic>
      <p:sp>
        <p:nvSpPr>
          <p:cNvPr id="431" name="Shape 431"/>
          <p:cNvSpPr txBox="1"/>
          <p:nvPr/>
        </p:nvSpPr>
        <p:spPr>
          <a:xfrm>
            <a:off x="6019800" y="4929187"/>
            <a:ext cx="920750" cy="496887"/>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800"/>
              <a:buFont typeface="Georgia"/>
              <a:buNone/>
            </a:pPr>
            <a:r>
              <a:rPr lang="en-US" sz="2800" b="0" i="0" u="none" strike="noStrike" cap="none">
                <a:solidFill>
                  <a:srgbClr val="000000"/>
                </a:solidFill>
                <a:latin typeface="Georgia"/>
                <a:ea typeface="Georgia"/>
                <a:cs typeface="Georgia"/>
                <a:sym typeface="Georgia"/>
              </a:rPr>
              <a:t>&lt;h1&gt;</a:t>
            </a:r>
            <a:endParaRPr sz="1400" b="0" i="0" u="none" strike="noStrike" cap="none">
              <a:solidFill>
                <a:srgbClr val="000000"/>
              </a:solidFill>
              <a:latin typeface="Arial"/>
              <a:ea typeface="Arial"/>
              <a:cs typeface="Arial"/>
              <a:sym typeface="Arial"/>
            </a:endParaRPr>
          </a:p>
        </p:txBody>
      </p:sp>
      <p:sp>
        <p:nvSpPr>
          <p:cNvPr id="432" name="Shape 432"/>
          <p:cNvSpPr txBox="1"/>
          <p:nvPr/>
        </p:nvSpPr>
        <p:spPr>
          <a:xfrm>
            <a:off x="8775700" y="4929187"/>
            <a:ext cx="1087437" cy="496887"/>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800"/>
              <a:buFont typeface="Georgia"/>
              <a:buNone/>
            </a:pPr>
            <a:r>
              <a:rPr lang="en-US" sz="2800" b="0" i="0" u="none" strike="noStrike" cap="none">
                <a:solidFill>
                  <a:srgbClr val="000000"/>
                </a:solidFill>
                <a:latin typeface="Georgia"/>
                <a:ea typeface="Georgia"/>
                <a:cs typeface="Georgia"/>
                <a:sym typeface="Georgia"/>
              </a:rPr>
              <a:t>&lt;/h1&gt;</a:t>
            </a:r>
            <a:endParaRPr sz="1400" b="0" i="0" u="none" strike="noStrike" cap="none">
              <a:solidFill>
                <a:srgbClr val="000000"/>
              </a:solidFill>
              <a:latin typeface="Arial"/>
              <a:ea typeface="Arial"/>
              <a:cs typeface="Arial"/>
              <a:sym typeface="Arial"/>
            </a:endParaRPr>
          </a:p>
        </p:txBody>
      </p:sp>
      <p:pic>
        <p:nvPicPr>
          <p:cNvPr id="433" name="Shape 433"/>
          <p:cNvPicPr preferRelativeResize="0"/>
          <p:nvPr/>
        </p:nvPicPr>
        <p:blipFill rotWithShape="1">
          <a:blip r:embed="rId6">
            <a:alphaModFix/>
          </a:blip>
          <a:srcRect b="62545"/>
          <a:stretch/>
        </p:blipFill>
        <p:spPr>
          <a:xfrm>
            <a:off x="4165600" y="5505450"/>
            <a:ext cx="6959600" cy="1598275"/>
          </a:xfrm>
          <a:prstGeom prst="rect">
            <a:avLst/>
          </a:prstGeom>
          <a:noFill/>
          <a:ln>
            <a:noFill/>
          </a:ln>
        </p:spPr>
      </p:pic>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7"/>
        <p:cNvGrpSpPr/>
        <p:nvPr/>
      </p:nvGrpSpPr>
      <p:grpSpPr>
        <a:xfrm>
          <a:off x="0" y="0"/>
          <a:ext cx="0" cy="0"/>
          <a:chOff x="0" y="0"/>
          <a:chExt cx="0" cy="0"/>
        </a:xfrm>
      </p:grpSpPr>
      <p:sp>
        <p:nvSpPr>
          <p:cNvPr id="438" name="Shape 438"/>
          <p:cNvSpPr txBox="1"/>
          <p:nvPr/>
        </p:nvSpPr>
        <p:spPr>
          <a:xfrm>
            <a:off x="635000" y="736600"/>
            <a:ext cx="7721600" cy="41751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 HTML</a:t>
            </a:r>
            <a:endParaRPr sz="1400" b="0" i="0" u="none" strike="noStrike" cap="none">
              <a:solidFill>
                <a:srgbClr val="000000"/>
              </a:solidFill>
              <a:latin typeface="Arial"/>
              <a:ea typeface="Arial"/>
              <a:cs typeface="Arial"/>
              <a:sym typeface="Arial"/>
            </a:endParaRPr>
          </a:p>
        </p:txBody>
      </p:sp>
      <p:sp>
        <p:nvSpPr>
          <p:cNvPr id="439" name="Shape 439"/>
          <p:cNvSpPr txBox="1">
            <a:spLocks noGrp="1"/>
          </p:cNvSpPr>
          <p:nvPr>
            <p:ph type="title"/>
          </p:nvPr>
        </p:nvSpPr>
        <p:spPr>
          <a:xfrm>
            <a:off x="635000" y="1473200"/>
            <a:ext cx="11633200" cy="1168400"/>
          </a:xfrm>
          <a:prstGeom prst="rect">
            <a:avLst/>
          </a:prstGeom>
          <a:noFill/>
          <a:ln>
            <a:noFill/>
          </a:ln>
        </p:spPr>
        <p:txBody>
          <a:bodyPr spcFirstLastPara="1" wrap="square" lIns="0" tIns="0" rIns="0" bIns="0" anchor="t" anchorCtr="0">
            <a:noAutofit/>
          </a:bodyPr>
          <a:lstStyle/>
          <a:p>
            <a:pPr marL="0" marR="0" lvl="0" indent="0" algn="l" rtl="0">
              <a:lnSpc>
                <a:spcPct val="92307"/>
              </a:lnSpc>
              <a:spcBef>
                <a:spcPts val="0"/>
              </a:spcBef>
              <a:spcAft>
                <a:spcPts val="0"/>
              </a:spcAft>
              <a:buClr>
                <a:srgbClr val="000000"/>
              </a:buClr>
              <a:buSzPts val="1400"/>
              <a:buFont typeface="Helvetica Neue"/>
              <a:buNone/>
            </a:pPr>
            <a:r>
              <a:rPr lang="en-US" sz="5200" b="1" i="0" u="none" strike="noStrike" cap="none">
                <a:solidFill>
                  <a:srgbClr val="000000"/>
                </a:solidFill>
                <a:latin typeface="Helvetica Neue"/>
                <a:ea typeface="Helvetica Neue"/>
                <a:cs typeface="Helvetica Neue"/>
                <a:sym typeface="Helvetica Neue"/>
              </a:rPr>
              <a:t>HTML SYNTAX</a:t>
            </a:r>
            <a:endParaRPr sz="1400" b="0" i="0" u="none" strike="noStrike" cap="none">
              <a:solidFill>
                <a:srgbClr val="000000"/>
              </a:solidFill>
              <a:latin typeface="Arial"/>
              <a:ea typeface="Arial"/>
              <a:cs typeface="Arial"/>
              <a:sym typeface="Arial"/>
            </a:endParaRPr>
          </a:p>
        </p:txBody>
      </p:sp>
      <p:pic>
        <p:nvPicPr>
          <p:cNvPr id="440" name="Shape 440"/>
          <p:cNvPicPr preferRelativeResize="0"/>
          <p:nvPr/>
        </p:nvPicPr>
        <p:blipFill rotWithShape="1">
          <a:blip r:embed="rId3">
            <a:alphaModFix/>
          </a:blip>
          <a:srcRect/>
          <a:stretch/>
        </p:blipFill>
        <p:spPr>
          <a:xfrm>
            <a:off x="3101975" y="3082925"/>
            <a:ext cx="6691312" cy="1808162"/>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sp>
        <p:nvSpPr>
          <p:cNvPr id="445" name="Shape 445"/>
          <p:cNvSpPr txBox="1"/>
          <p:nvPr/>
        </p:nvSpPr>
        <p:spPr>
          <a:xfrm>
            <a:off x="635000" y="736600"/>
            <a:ext cx="77217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 HTML</a:t>
            </a:r>
            <a:endParaRPr sz="1400" b="0" i="0" u="none" strike="noStrike" cap="none">
              <a:solidFill>
                <a:srgbClr val="000000"/>
              </a:solidFill>
              <a:latin typeface="Arial"/>
              <a:ea typeface="Arial"/>
              <a:cs typeface="Arial"/>
              <a:sym typeface="Arial"/>
            </a:endParaRPr>
          </a:p>
        </p:txBody>
      </p:sp>
      <p:sp>
        <p:nvSpPr>
          <p:cNvPr id="446" name="Shape 446"/>
          <p:cNvSpPr txBox="1">
            <a:spLocks noGrp="1"/>
          </p:cNvSpPr>
          <p:nvPr>
            <p:ph type="title"/>
          </p:nvPr>
        </p:nvSpPr>
        <p:spPr>
          <a:xfrm>
            <a:off x="635000" y="1473200"/>
            <a:ext cx="11633100" cy="1168500"/>
          </a:xfrm>
          <a:prstGeom prst="rect">
            <a:avLst/>
          </a:prstGeom>
          <a:noFill/>
          <a:ln>
            <a:noFill/>
          </a:ln>
        </p:spPr>
        <p:txBody>
          <a:bodyPr spcFirstLastPara="1" wrap="square" lIns="0" tIns="0" rIns="0" bIns="0" anchor="t" anchorCtr="0">
            <a:noAutofit/>
          </a:bodyPr>
          <a:lstStyle/>
          <a:p>
            <a:pPr marL="0" marR="0" lvl="0" indent="0" algn="l" rtl="0">
              <a:lnSpc>
                <a:spcPct val="92307"/>
              </a:lnSpc>
              <a:spcBef>
                <a:spcPts val="0"/>
              </a:spcBef>
              <a:spcAft>
                <a:spcPts val="0"/>
              </a:spcAft>
              <a:buClr>
                <a:srgbClr val="000000"/>
              </a:buClr>
              <a:buSzPts val="1400"/>
              <a:buFont typeface="Helvetica Neue"/>
              <a:buNone/>
            </a:pPr>
            <a:r>
              <a:rPr lang="en-US" sz="5200" b="1" i="0" u="none" strike="noStrike" cap="none">
                <a:solidFill>
                  <a:srgbClr val="000000"/>
                </a:solidFill>
                <a:latin typeface="Helvetica Neue"/>
                <a:ea typeface="Helvetica Neue"/>
                <a:cs typeface="Helvetica Neue"/>
                <a:sym typeface="Helvetica Neue"/>
              </a:rPr>
              <a:t>HTML </a:t>
            </a:r>
            <a:r>
              <a:rPr lang="en-US" sz="5200" b="1">
                <a:latin typeface="Helvetica Neue"/>
                <a:ea typeface="Helvetica Neue"/>
                <a:cs typeface="Helvetica Neue"/>
                <a:sym typeface="Helvetica Neue"/>
              </a:rPr>
              <a:t>Helpers - 1</a:t>
            </a:r>
            <a:endParaRPr sz="1400" b="0" i="0" u="none" strike="noStrike" cap="none">
              <a:solidFill>
                <a:srgbClr val="000000"/>
              </a:solidFill>
              <a:latin typeface="Arial"/>
              <a:ea typeface="Arial"/>
              <a:cs typeface="Arial"/>
              <a:sym typeface="Arial"/>
            </a:endParaRPr>
          </a:p>
        </p:txBody>
      </p:sp>
      <p:sp>
        <p:nvSpPr>
          <p:cNvPr id="447" name="Shape 447"/>
          <p:cNvSpPr txBox="1"/>
          <p:nvPr/>
        </p:nvSpPr>
        <p:spPr>
          <a:xfrm>
            <a:off x="1252425" y="2494775"/>
            <a:ext cx="4595700" cy="717000"/>
          </a:xfrm>
          <a:prstGeom prst="rect">
            <a:avLst/>
          </a:prstGeom>
          <a:noFill/>
          <a:ln>
            <a:noFill/>
          </a:ln>
        </p:spPr>
        <p:txBody>
          <a:bodyPr spcFirstLastPara="1" wrap="square" lIns="91425" tIns="91425" rIns="91425" bIns="91425" anchor="t" anchorCtr="0">
            <a:noAutofit/>
          </a:bodyPr>
          <a:lstStyle/>
          <a:p>
            <a:pPr marL="457200" lvl="0" indent="-457200">
              <a:spcBef>
                <a:spcPts val="0"/>
              </a:spcBef>
              <a:spcAft>
                <a:spcPts val="0"/>
              </a:spcAft>
              <a:buSzPts val="3600"/>
              <a:buAutoNum type="arabicPeriod"/>
            </a:pPr>
            <a:r>
              <a:rPr lang="en-US" sz="3600"/>
              <a:t>HTML Validators</a:t>
            </a:r>
            <a:endParaRPr sz="3600"/>
          </a:p>
        </p:txBody>
      </p:sp>
      <p:pic>
        <p:nvPicPr>
          <p:cNvPr id="448" name="Shape 448"/>
          <p:cNvPicPr preferRelativeResize="0"/>
          <p:nvPr/>
        </p:nvPicPr>
        <p:blipFill>
          <a:blip r:embed="rId3">
            <a:alphaModFix/>
          </a:blip>
          <a:stretch>
            <a:fillRect/>
          </a:stretch>
        </p:blipFill>
        <p:spPr>
          <a:xfrm>
            <a:off x="1252425" y="3333875"/>
            <a:ext cx="8610402" cy="3503124"/>
          </a:xfrm>
          <a:prstGeom prst="rect">
            <a:avLst/>
          </a:prstGeom>
          <a:noFill/>
          <a:ln>
            <a:noFill/>
          </a:ln>
        </p:spPr>
      </p:pic>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2"/>
        <p:cNvGrpSpPr/>
        <p:nvPr/>
      </p:nvGrpSpPr>
      <p:grpSpPr>
        <a:xfrm>
          <a:off x="0" y="0"/>
          <a:ext cx="0" cy="0"/>
          <a:chOff x="0" y="0"/>
          <a:chExt cx="0" cy="0"/>
        </a:xfrm>
      </p:grpSpPr>
      <p:sp>
        <p:nvSpPr>
          <p:cNvPr id="453" name="Shape 453"/>
          <p:cNvSpPr txBox="1"/>
          <p:nvPr/>
        </p:nvSpPr>
        <p:spPr>
          <a:xfrm>
            <a:off x="635000" y="736600"/>
            <a:ext cx="77217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 HTML</a:t>
            </a:r>
            <a:endParaRPr sz="1400" b="0" i="0" u="none" strike="noStrike" cap="none">
              <a:solidFill>
                <a:srgbClr val="000000"/>
              </a:solidFill>
              <a:latin typeface="Arial"/>
              <a:ea typeface="Arial"/>
              <a:cs typeface="Arial"/>
              <a:sym typeface="Arial"/>
            </a:endParaRPr>
          </a:p>
        </p:txBody>
      </p:sp>
      <p:sp>
        <p:nvSpPr>
          <p:cNvPr id="454" name="Shape 454"/>
          <p:cNvSpPr txBox="1">
            <a:spLocks noGrp="1"/>
          </p:cNvSpPr>
          <p:nvPr>
            <p:ph type="title"/>
          </p:nvPr>
        </p:nvSpPr>
        <p:spPr>
          <a:xfrm>
            <a:off x="635000" y="1473200"/>
            <a:ext cx="11633100" cy="1168500"/>
          </a:xfrm>
          <a:prstGeom prst="rect">
            <a:avLst/>
          </a:prstGeom>
          <a:noFill/>
          <a:ln>
            <a:noFill/>
          </a:ln>
        </p:spPr>
        <p:txBody>
          <a:bodyPr spcFirstLastPara="1" wrap="square" lIns="0" tIns="0" rIns="0" bIns="0" anchor="t" anchorCtr="0">
            <a:noAutofit/>
          </a:bodyPr>
          <a:lstStyle/>
          <a:p>
            <a:pPr marL="0" marR="0" lvl="0" indent="0" algn="l" rtl="0">
              <a:lnSpc>
                <a:spcPct val="92307"/>
              </a:lnSpc>
              <a:spcBef>
                <a:spcPts val="0"/>
              </a:spcBef>
              <a:spcAft>
                <a:spcPts val="0"/>
              </a:spcAft>
              <a:buClr>
                <a:srgbClr val="000000"/>
              </a:buClr>
              <a:buSzPts val="1400"/>
              <a:buFont typeface="Helvetica Neue"/>
              <a:buNone/>
            </a:pPr>
            <a:r>
              <a:rPr lang="en-US" sz="5200" b="1" i="0" u="none" strike="noStrike" cap="none">
                <a:solidFill>
                  <a:srgbClr val="000000"/>
                </a:solidFill>
                <a:latin typeface="Helvetica Neue"/>
                <a:ea typeface="Helvetica Neue"/>
                <a:cs typeface="Helvetica Neue"/>
                <a:sym typeface="Helvetica Neue"/>
              </a:rPr>
              <a:t>HTML </a:t>
            </a:r>
            <a:r>
              <a:rPr lang="en-US" sz="5200" b="1">
                <a:latin typeface="Helvetica Neue"/>
                <a:ea typeface="Helvetica Neue"/>
                <a:cs typeface="Helvetica Neue"/>
                <a:sym typeface="Helvetica Neue"/>
              </a:rPr>
              <a:t>Helpers - 2</a:t>
            </a:r>
            <a:endParaRPr sz="1400" b="0" i="0" u="none" strike="noStrike" cap="none">
              <a:solidFill>
                <a:srgbClr val="000000"/>
              </a:solidFill>
              <a:latin typeface="Arial"/>
              <a:ea typeface="Arial"/>
              <a:cs typeface="Arial"/>
              <a:sym typeface="Arial"/>
            </a:endParaRPr>
          </a:p>
        </p:txBody>
      </p:sp>
      <p:sp>
        <p:nvSpPr>
          <p:cNvPr id="455" name="Shape 455"/>
          <p:cNvSpPr txBox="1"/>
          <p:nvPr/>
        </p:nvSpPr>
        <p:spPr>
          <a:xfrm>
            <a:off x="1252425" y="2494775"/>
            <a:ext cx="4595700" cy="717000"/>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SzPts val="3600"/>
              <a:buAutoNum type="arabicPeriod"/>
            </a:pPr>
            <a:r>
              <a:rPr lang="en-US" sz="3600"/>
              <a:t>HTML Beautifier</a:t>
            </a:r>
            <a:endParaRPr sz="3600"/>
          </a:p>
        </p:txBody>
      </p:sp>
      <p:pic>
        <p:nvPicPr>
          <p:cNvPr id="456" name="Shape 456"/>
          <p:cNvPicPr preferRelativeResize="0"/>
          <p:nvPr/>
        </p:nvPicPr>
        <p:blipFill>
          <a:blip r:embed="rId3">
            <a:alphaModFix/>
          </a:blip>
          <a:stretch>
            <a:fillRect/>
          </a:stretch>
        </p:blipFill>
        <p:spPr>
          <a:xfrm>
            <a:off x="6000525" y="2794100"/>
            <a:ext cx="5587647" cy="4355999"/>
          </a:xfrm>
          <a:prstGeom prst="rect">
            <a:avLst/>
          </a:prstGeom>
          <a:noFill/>
          <a:ln>
            <a:noFill/>
          </a:ln>
        </p:spPr>
      </p:pic>
    </p:spTree>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0"/>
        <p:cNvGrpSpPr/>
        <p:nvPr/>
      </p:nvGrpSpPr>
      <p:grpSpPr>
        <a:xfrm>
          <a:off x="0" y="0"/>
          <a:ext cx="0" cy="0"/>
          <a:chOff x="0" y="0"/>
          <a:chExt cx="0" cy="0"/>
        </a:xfrm>
      </p:grpSpPr>
      <p:sp>
        <p:nvSpPr>
          <p:cNvPr id="461" name="Shape 461"/>
          <p:cNvSpPr txBox="1"/>
          <p:nvPr/>
        </p:nvSpPr>
        <p:spPr>
          <a:xfrm>
            <a:off x="635000" y="736600"/>
            <a:ext cx="7721700" cy="41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 HTML</a:t>
            </a:r>
            <a:endParaRPr sz="1400" b="0" i="0" u="none" strike="noStrike" cap="none">
              <a:solidFill>
                <a:srgbClr val="000000"/>
              </a:solidFill>
              <a:latin typeface="Arial"/>
              <a:ea typeface="Arial"/>
              <a:cs typeface="Arial"/>
              <a:sym typeface="Arial"/>
            </a:endParaRPr>
          </a:p>
        </p:txBody>
      </p:sp>
      <p:sp>
        <p:nvSpPr>
          <p:cNvPr id="462" name="Shape 462"/>
          <p:cNvSpPr txBox="1">
            <a:spLocks noGrp="1"/>
          </p:cNvSpPr>
          <p:nvPr>
            <p:ph type="title"/>
          </p:nvPr>
        </p:nvSpPr>
        <p:spPr>
          <a:xfrm>
            <a:off x="635000" y="1473200"/>
            <a:ext cx="11633100" cy="1168500"/>
          </a:xfrm>
          <a:prstGeom prst="rect">
            <a:avLst/>
          </a:prstGeom>
          <a:noFill/>
          <a:ln>
            <a:noFill/>
          </a:ln>
        </p:spPr>
        <p:txBody>
          <a:bodyPr spcFirstLastPara="1" wrap="square" lIns="0" tIns="0" rIns="0" bIns="0" anchor="t" anchorCtr="0">
            <a:noAutofit/>
          </a:bodyPr>
          <a:lstStyle/>
          <a:p>
            <a:pPr marL="0" marR="0" lvl="0" indent="0" algn="l" rtl="0">
              <a:lnSpc>
                <a:spcPct val="92307"/>
              </a:lnSpc>
              <a:spcBef>
                <a:spcPts val="0"/>
              </a:spcBef>
              <a:spcAft>
                <a:spcPts val="0"/>
              </a:spcAft>
              <a:buClr>
                <a:srgbClr val="000000"/>
              </a:buClr>
              <a:buSzPts val="1400"/>
              <a:buFont typeface="Helvetica Neue"/>
              <a:buNone/>
            </a:pPr>
            <a:r>
              <a:rPr lang="en-US" sz="5200" b="1" i="0" u="none" strike="noStrike" cap="none">
                <a:solidFill>
                  <a:srgbClr val="000000"/>
                </a:solidFill>
                <a:latin typeface="Helvetica Neue"/>
                <a:ea typeface="Helvetica Neue"/>
                <a:cs typeface="Helvetica Neue"/>
                <a:sym typeface="Helvetica Neue"/>
              </a:rPr>
              <a:t>HTML </a:t>
            </a:r>
            <a:r>
              <a:rPr lang="en-US" sz="5200" b="1">
                <a:latin typeface="Helvetica Neue"/>
                <a:ea typeface="Helvetica Neue"/>
                <a:cs typeface="Helvetica Neue"/>
                <a:sym typeface="Helvetica Neue"/>
              </a:rPr>
              <a:t>Helpers - 3</a:t>
            </a:r>
            <a:endParaRPr sz="1400" b="0" i="0" u="none" strike="noStrike" cap="none">
              <a:solidFill>
                <a:srgbClr val="000000"/>
              </a:solidFill>
              <a:latin typeface="Arial"/>
              <a:ea typeface="Arial"/>
              <a:cs typeface="Arial"/>
              <a:sym typeface="Arial"/>
            </a:endParaRPr>
          </a:p>
        </p:txBody>
      </p:sp>
      <p:sp>
        <p:nvSpPr>
          <p:cNvPr id="463" name="Shape 463"/>
          <p:cNvSpPr txBox="1"/>
          <p:nvPr/>
        </p:nvSpPr>
        <p:spPr>
          <a:xfrm>
            <a:off x="1252425" y="2494775"/>
            <a:ext cx="4595700" cy="717000"/>
          </a:xfrm>
          <a:prstGeom prst="rect">
            <a:avLst/>
          </a:prstGeom>
          <a:noFill/>
          <a:ln>
            <a:noFill/>
          </a:ln>
        </p:spPr>
        <p:txBody>
          <a:bodyPr spcFirstLastPara="1" wrap="square" lIns="91425" tIns="91425" rIns="91425" bIns="91425" anchor="t" anchorCtr="0">
            <a:noAutofit/>
          </a:bodyPr>
          <a:lstStyle/>
          <a:p>
            <a:pPr marL="457200" lvl="0" indent="-457200" rtl="0">
              <a:spcBef>
                <a:spcPts val="0"/>
              </a:spcBef>
              <a:spcAft>
                <a:spcPts val="0"/>
              </a:spcAft>
              <a:buSzPts val="3600"/>
              <a:buAutoNum type="arabicPeriod"/>
            </a:pPr>
            <a:r>
              <a:rPr lang="en-US" sz="3600"/>
              <a:t>HTML Completion</a:t>
            </a:r>
            <a:endParaRPr sz="3600"/>
          </a:p>
        </p:txBody>
      </p:sp>
      <p:pic>
        <p:nvPicPr>
          <p:cNvPr id="464" name="Shape 464"/>
          <p:cNvPicPr preferRelativeResize="0"/>
          <p:nvPr/>
        </p:nvPicPr>
        <p:blipFill>
          <a:blip r:embed="rId3">
            <a:alphaModFix/>
          </a:blip>
          <a:stretch>
            <a:fillRect/>
          </a:stretch>
        </p:blipFill>
        <p:spPr>
          <a:xfrm>
            <a:off x="6000525" y="2794100"/>
            <a:ext cx="6317382" cy="4356000"/>
          </a:xfrm>
          <a:prstGeom prst="rect">
            <a:avLst/>
          </a:prstGeom>
          <a:noFill/>
          <a:ln>
            <a:noFill/>
          </a:ln>
        </p:spPr>
      </p:pic>
    </p:spTree>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468"/>
        <p:cNvGrpSpPr/>
        <p:nvPr/>
      </p:nvGrpSpPr>
      <p:grpSpPr>
        <a:xfrm>
          <a:off x="0" y="0"/>
          <a:ext cx="0" cy="0"/>
          <a:chOff x="0" y="0"/>
          <a:chExt cx="0" cy="0"/>
        </a:xfrm>
      </p:grpSpPr>
      <p:sp>
        <p:nvSpPr>
          <p:cNvPr id="469" name="Shape 469"/>
          <p:cNvSpPr txBox="1"/>
          <p:nvPr/>
        </p:nvSpPr>
        <p:spPr>
          <a:xfrm>
            <a:off x="633412" y="736600"/>
            <a:ext cx="101615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FRONT END</a:t>
            </a:r>
            <a:endParaRPr sz="1400" b="0" i="0" u="none" strike="noStrike" cap="none">
              <a:solidFill>
                <a:srgbClr val="000000"/>
              </a:solidFill>
              <a:latin typeface="Arial"/>
              <a:ea typeface="Arial"/>
              <a:cs typeface="Arial"/>
              <a:sym typeface="Arial"/>
            </a:endParaRPr>
          </a:p>
        </p:txBody>
      </p:sp>
      <p:sp>
        <p:nvSpPr>
          <p:cNvPr id="470" name="Shape 470"/>
          <p:cNvSpPr txBox="1"/>
          <p:nvPr/>
        </p:nvSpPr>
        <p:spPr>
          <a:xfrm>
            <a:off x="635000" y="1473200"/>
            <a:ext cx="11734800" cy="1651000"/>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GUIDED PRACTICE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cxnSp>
        <p:nvCxnSpPr>
          <p:cNvPr id="475" name="Shape 475"/>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476" name="Shape 476"/>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477" name="Shape 477"/>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sp>
        <p:nvSpPr>
          <p:cNvPr id="478" name="Shape 478"/>
          <p:cNvSpPr txBox="1">
            <a:spLocks noGrp="1"/>
          </p:cNvSpPr>
          <p:nvPr>
            <p:ph type="title"/>
          </p:nvPr>
        </p:nvSpPr>
        <p:spPr>
          <a:xfrm>
            <a:off x="635000" y="1639887"/>
            <a:ext cx="11734800" cy="3778200"/>
          </a:xfrm>
          <a:prstGeom prst="rect">
            <a:avLst/>
          </a:prstGeom>
          <a:noFill/>
          <a:ln>
            <a:noFill/>
          </a:ln>
        </p:spPr>
        <p:txBody>
          <a:bodyPr spcFirstLastPara="1" wrap="square" lIns="0" tIns="0" rIns="0" bIns="0" anchor="t" anchorCtr="0">
            <a:noAutofit/>
          </a:bodyPr>
          <a:lstStyle/>
          <a:p>
            <a:pPr marL="0" marR="0" lvl="0" indent="0" algn="ctr" rtl="0">
              <a:lnSpc>
                <a:spcPct val="92592"/>
              </a:lnSpc>
              <a:spcBef>
                <a:spcPts val="0"/>
              </a:spcBef>
              <a:spcAft>
                <a:spcPts val="0"/>
              </a:spcAft>
              <a:buClr>
                <a:srgbClr val="000000"/>
              </a:buClr>
              <a:buSzPts val="1400"/>
              <a:buFont typeface="Helvetica Neue"/>
              <a:buNone/>
            </a:pPr>
            <a:r>
              <a:rPr lang="en-US" sz="3600" b="1" i="0" u="none" strike="noStrike" cap="none">
                <a:solidFill>
                  <a:srgbClr val="000000"/>
                </a:solidFill>
                <a:latin typeface="Helvetica Neue"/>
                <a:ea typeface="Helvetica Neue"/>
                <a:cs typeface="Helvetica Neue"/>
                <a:sym typeface="Helvetica Neue"/>
              </a:rPr>
              <a:t>1.  OPEN YOUR BROWSER AND NAVIGATE TO:</a:t>
            </a:r>
            <a:endParaRPr sz="3600" b="1" i="0" u="none" strike="noStrike" cap="none">
              <a:solidFill>
                <a:srgbClr val="000000"/>
              </a:solidFill>
              <a:latin typeface="Helvetica Neue"/>
              <a:ea typeface="Helvetica Neue"/>
              <a:cs typeface="Helvetica Neue"/>
              <a:sym typeface="Helvetica Neue"/>
            </a:endParaRPr>
          </a:p>
          <a:p>
            <a:pPr marL="0" marR="0" lvl="0" indent="0" algn="l" rtl="0">
              <a:lnSpc>
                <a:spcPct val="92592"/>
              </a:lnSpc>
              <a:spcBef>
                <a:spcPts val="0"/>
              </a:spcBef>
              <a:spcAft>
                <a:spcPts val="0"/>
              </a:spcAft>
              <a:buClr>
                <a:srgbClr val="000000"/>
              </a:buClr>
              <a:buSzPts val="1400"/>
              <a:buFont typeface="Arial"/>
              <a:buNone/>
            </a:pPr>
            <a:endParaRPr sz="3600" b="1" i="0" u="none" strike="noStrike" cap="none">
              <a:solidFill>
                <a:srgbClr val="000000"/>
              </a:solidFill>
              <a:latin typeface="Helvetica Neue"/>
              <a:ea typeface="Helvetica Neue"/>
              <a:cs typeface="Helvetica Neue"/>
              <a:sym typeface="Helvetica Neue"/>
            </a:endParaRPr>
          </a:p>
          <a:p>
            <a:pPr marL="0" marR="0" lvl="0" indent="0" algn="ctr" rtl="0">
              <a:lnSpc>
                <a:spcPct val="92592"/>
              </a:lnSpc>
              <a:spcBef>
                <a:spcPts val="0"/>
              </a:spcBef>
              <a:spcAft>
                <a:spcPts val="0"/>
              </a:spcAft>
              <a:buClr>
                <a:srgbClr val="FF0322"/>
              </a:buClr>
              <a:buSzPts val="1400"/>
              <a:buFont typeface="Helvetica Neue"/>
              <a:buNone/>
            </a:pPr>
            <a:r>
              <a:rPr lang="en-US" sz="3600" b="1">
                <a:solidFill>
                  <a:srgbClr val="FF0322"/>
                </a:solidFill>
                <a:latin typeface="Helvetica Neue"/>
                <a:ea typeface="Helvetica Neue"/>
                <a:cs typeface="Helvetica Neue"/>
                <a:sym typeface="Helvetica Neue"/>
              </a:rPr>
              <a:t>https://codepen.io</a:t>
            </a:r>
            <a:endParaRPr sz="3600" b="1" i="0" u="none" strike="noStrike" cap="none">
              <a:solidFill>
                <a:srgbClr val="FF0322"/>
              </a:solidFill>
              <a:latin typeface="Helvetica Neue"/>
              <a:ea typeface="Helvetica Neue"/>
              <a:cs typeface="Helvetica Neue"/>
              <a:sym typeface="Helvetica Neue"/>
            </a:endParaRPr>
          </a:p>
          <a:p>
            <a:pPr marL="0" marR="0" lvl="0" indent="0" algn="ctr" rtl="0">
              <a:lnSpc>
                <a:spcPct val="92592"/>
              </a:lnSpc>
              <a:spcBef>
                <a:spcPts val="0"/>
              </a:spcBef>
              <a:spcAft>
                <a:spcPts val="0"/>
              </a:spcAft>
              <a:buClr>
                <a:srgbClr val="000000"/>
              </a:buClr>
              <a:buSzPts val="1400"/>
              <a:buFont typeface="Arial"/>
              <a:buNone/>
            </a:pPr>
            <a:endParaRPr sz="3600" b="1" i="0" u="none" strike="noStrike" cap="none">
              <a:solidFill>
                <a:srgbClr val="FF0322"/>
              </a:solidFill>
              <a:latin typeface="Helvetica Neue"/>
              <a:ea typeface="Helvetica Neue"/>
              <a:cs typeface="Helvetica Neue"/>
              <a:sym typeface="Helvetica Neue"/>
            </a:endParaRPr>
          </a:p>
          <a:p>
            <a:pPr marL="0" marR="0" lvl="0" indent="0" algn="ctr" rtl="0">
              <a:lnSpc>
                <a:spcPct val="92592"/>
              </a:lnSpc>
              <a:spcBef>
                <a:spcPts val="0"/>
              </a:spcBef>
              <a:spcAft>
                <a:spcPts val="0"/>
              </a:spcAft>
              <a:buClr>
                <a:srgbClr val="000000"/>
              </a:buClr>
              <a:buSzPts val="1400"/>
              <a:buFont typeface="Helvetica Neue"/>
              <a:buNone/>
            </a:pPr>
            <a:r>
              <a:rPr lang="en-US" sz="3600" b="1" i="0" u="none" strike="noStrike" cap="none">
                <a:solidFill>
                  <a:srgbClr val="000000"/>
                </a:solidFill>
                <a:latin typeface="Helvetica Neue"/>
                <a:ea typeface="Helvetica Neue"/>
                <a:cs typeface="Helvetica Neue"/>
                <a:sym typeface="Helvetica Neue"/>
              </a:rPr>
              <a:t>2.  SELECT </a:t>
            </a:r>
            <a:r>
              <a:rPr lang="en-US" sz="3600" b="1" i="0" u="none" strike="noStrike" cap="none">
                <a:solidFill>
                  <a:srgbClr val="9900FF"/>
                </a:solidFill>
                <a:latin typeface="Helvetica Neue"/>
                <a:ea typeface="Helvetica Neue"/>
                <a:cs typeface="Helvetica Neue"/>
                <a:sym typeface="Helvetica Neue"/>
              </a:rPr>
              <a:t>“Create &gt;N</a:t>
            </a:r>
            <a:r>
              <a:rPr lang="en-US" sz="3600" b="1">
                <a:solidFill>
                  <a:srgbClr val="9900FF"/>
                </a:solidFill>
                <a:latin typeface="Helvetica Neue"/>
                <a:ea typeface="Helvetica Neue"/>
                <a:cs typeface="Helvetica Neue"/>
                <a:sym typeface="Helvetica Neue"/>
              </a:rPr>
              <a:t>ew Pen</a:t>
            </a:r>
            <a:r>
              <a:rPr lang="en-US" sz="3600" b="1" i="0" u="none" strike="noStrike" cap="none">
                <a:solidFill>
                  <a:srgbClr val="9900FF"/>
                </a:solidFill>
                <a:latin typeface="Helvetica Neue"/>
                <a:ea typeface="Helvetica Neue"/>
                <a:cs typeface="Helvetica Neue"/>
                <a:sym typeface="Helvetica Neue"/>
              </a:rPr>
              <a:t>”</a:t>
            </a:r>
            <a:r>
              <a:rPr lang="en-US" sz="3600" b="1" i="0" u="none" strike="noStrike" cap="none">
                <a:solidFill>
                  <a:srgbClr val="000000"/>
                </a:solidFill>
                <a:latin typeface="Helvetica Neue"/>
                <a:ea typeface="Helvetica Neue"/>
                <a:cs typeface="Helvetica Neue"/>
                <a:sym typeface="Helvetica Neue"/>
              </a:rPr>
              <a:t> ON THE TOP RIGHT OF THE PAGE</a:t>
            </a:r>
            <a:endParaRPr sz="3600" b="1" i="0" u="none" strike="noStrike" cap="none">
              <a:solidFill>
                <a:srgbClr val="000000"/>
              </a:solidFill>
              <a:latin typeface="Helvetica Neue"/>
              <a:ea typeface="Helvetica Neue"/>
              <a:cs typeface="Helvetica Neue"/>
              <a:sym typeface="Helvetica Neue"/>
            </a:endParaRPr>
          </a:p>
          <a:p>
            <a:pPr marL="0" marR="0" lvl="0" indent="0" algn="l" rtl="0">
              <a:lnSpc>
                <a:spcPct val="92000"/>
              </a:lnSpc>
              <a:spcBef>
                <a:spcPts val="0"/>
              </a:spcBef>
              <a:spcAft>
                <a:spcPts val="0"/>
              </a:spcAft>
              <a:buClr>
                <a:srgbClr val="000000"/>
              </a:buClr>
              <a:buSzPts val="1400"/>
              <a:buFont typeface="Arial"/>
              <a:buNone/>
            </a:pPr>
            <a:endParaRPr sz="3600" b="1" i="0" u="none" strike="noStrike" cap="none">
              <a:solidFill>
                <a:srgbClr val="000000"/>
              </a:solidFill>
              <a:latin typeface="Helvetica Neue"/>
              <a:ea typeface="Helvetica Neue"/>
              <a:cs typeface="Helvetica Neue"/>
              <a:sym typeface="Helvetica Neue"/>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sp>
        <p:nvSpPr>
          <p:cNvPr id="210" name="Shape 210" title="loadpage.mov">
            <a:hlinkClick r:id="rId3"/>
          </p:cNvPr>
          <p:cNvSpPr/>
          <p:nvPr/>
        </p:nvSpPr>
        <p:spPr>
          <a:xfrm>
            <a:off x="1786000" y="113950"/>
            <a:ext cx="9432800" cy="7074600"/>
          </a:xfrm>
          <a:prstGeom prst="rect">
            <a:avLst/>
          </a:prstGeom>
          <a:noFill/>
          <a:ln>
            <a:noFill/>
          </a:ln>
        </p:spPr>
      </p:sp>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cxnSp>
        <p:nvCxnSpPr>
          <p:cNvPr id="483" name="Shape 483"/>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484" name="Shape 484"/>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485" name="Shape 485"/>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486" name="Shape 486"/>
          <p:cNvPicPr preferRelativeResize="0"/>
          <p:nvPr/>
        </p:nvPicPr>
        <p:blipFill rotWithShape="1">
          <a:blip r:embed="rId3">
            <a:alphaModFix/>
          </a:blip>
          <a:srcRect/>
          <a:stretch/>
        </p:blipFill>
        <p:spPr>
          <a:xfrm>
            <a:off x="396875" y="2273300"/>
            <a:ext cx="11671300" cy="3797300"/>
          </a:xfrm>
          <a:prstGeom prst="rect">
            <a:avLst/>
          </a:prstGeom>
          <a:noFill/>
          <a:ln>
            <a:noFill/>
          </a:ln>
        </p:spPr>
      </p:pic>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0"/>
        <p:cNvGrpSpPr/>
        <p:nvPr/>
      </p:nvGrpSpPr>
      <p:grpSpPr>
        <a:xfrm>
          <a:off x="0" y="0"/>
          <a:ext cx="0" cy="0"/>
          <a:chOff x="0" y="0"/>
          <a:chExt cx="0" cy="0"/>
        </a:xfrm>
      </p:grpSpPr>
      <p:cxnSp>
        <p:nvCxnSpPr>
          <p:cNvPr id="491" name="Shape 491"/>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492" name="Shape 492"/>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493" name="Shape 493"/>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494" name="Shape 494"/>
          <p:cNvPicPr preferRelativeResize="0"/>
          <p:nvPr/>
        </p:nvPicPr>
        <p:blipFill rotWithShape="1">
          <a:blip r:embed="rId3">
            <a:alphaModFix/>
          </a:blip>
          <a:srcRect l="3869" t="22424" b="24054"/>
          <a:stretch/>
        </p:blipFill>
        <p:spPr>
          <a:xfrm>
            <a:off x="519112" y="1800225"/>
            <a:ext cx="12501562" cy="3906837"/>
          </a:xfrm>
          <a:prstGeom prst="rect">
            <a:avLst/>
          </a:prstGeom>
          <a:noFill/>
          <a:ln>
            <a:noFill/>
          </a:ln>
        </p:spPr>
      </p:pic>
    </p:spTree>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8"/>
        <p:cNvGrpSpPr/>
        <p:nvPr/>
      </p:nvGrpSpPr>
      <p:grpSpPr>
        <a:xfrm>
          <a:off x="0" y="0"/>
          <a:ext cx="0" cy="0"/>
          <a:chOff x="0" y="0"/>
          <a:chExt cx="0" cy="0"/>
        </a:xfrm>
      </p:grpSpPr>
      <p:cxnSp>
        <p:nvCxnSpPr>
          <p:cNvPr id="499" name="Shape 499"/>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00" name="Shape 500"/>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01" name="Shape 501"/>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502" name="Shape 502"/>
          <p:cNvPicPr preferRelativeResize="0"/>
          <p:nvPr/>
        </p:nvPicPr>
        <p:blipFill rotWithShape="1">
          <a:blip r:embed="rId3">
            <a:alphaModFix/>
          </a:blip>
          <a:srcRect t="22697" b="22697"/>
          <a:stretch/>
        </p:blipFill>
        <p:spPr>
          <a:xfrm>
            <a:off x="1117600" y="1657350"/>
            <a:ext cx="13004800" cy="3986212"/>
          </a:xfrm>
          <a:prstGeom prst="rect">
            <a:avLst/>
          </a:prstGeom>
          <a:noFill/>
          <a:ln>
            <a:noFill/>
          </a:ln>
        </p:spPr>
      </p:pic>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6"/>
        <p:cNvGrpSpPr/>
        <p:nvPr/>
      </p:nvGrpSpPr>
      <p:grpSpPr>
        <a:xfrm>
          <a:off x="0" y="0"/>
          <a:ext cx="0" cy="0"/>
          <a:chOff x="0" y="0"/>
          <a:chExt cx="0" cy="0"/>
        </a:xfrm>
      </p:grpSpPr>
      <p:cxnSp>
        <p:nvCxnSpPr>
          <p:cNvPr id="507" name="Shape 507"/>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08" name="Shape 508"/>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09" name="Shape 509"/>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510" name="Shape 510"/>
          <p:cNvPicPr preferRelativeResize="0"/>
          <p:nvPr/>
        </p:nvPicPr>
        <p:blipFill rotWithShape="1">
          <a:blip r:embed="rId3">
            <a:alphaModFix/>
          </a:blip>
          <a:srcRect t="14140" b="17351"/>
          <a:stretch/>
        </p:blipFill>
        <p:spPr>
          <a:xfrm>
            <a:off x="0" y="1270000"/>
            <a:ext cx="13004800" cy="5002212"/>
          </a:xfrm>
          <a:prstGeom prst="rect">
            <a:avLst/>
          </a:prstGeom>
          <a:noFill/>
          <a:ln>
            <a:noFill/>
          </a:ln>
        </p:spPr>
      </p:pic>
    </p:spTree>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4"/>
        <p:cNvGrpSpPr/>
        <p:nvPr/>
      </p:nvGrpSpPr>
      <p:grpSpPr>
        <a:xfrm>
          <a:off x="0" y="0"/>
          <a:ext cx="0" cy="0"/>
          <a:chOff x="0" y="0"/>
          <a:chExt cx="0" cy="0"/>
        </a:xfrm>
      </p:grpSpPr>
      <p:cxnSp>
        <p:nvCxnSpPr>
          <p:cNvPr id="515" name="Shape 515"/>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16" name="Shape 516"/>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17" name="Shape 517"/>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518" name="Shape 518"/>
          <p:cNvPicPr preferRelativeResize="0"/>
          <p:nvPr/>
        </p:nvPicPr>
        <p:blipFill rotWithShape="1">
          <a:blip r:embed="rId3">
            <a:alphaModFix/>
          </a:blip>
          <a:srcRect t="14579" b="19912"/>
          <a:stretch/>
        </p:blipFill>
        <p:spPr>
          <a:xfrm>
            <a:off x="0" y="1417637"/>
            <a:ext cx="13004800" cy="4783137"/>
          </a:xfrm>
          <a:prstGeom prst="rect">
            <a:avLst/>
          </a:prstGeom>
          <a:noFill/>
          <a:ln>
            <a:noFill/>
          </a:ln>
        </p:spPr>
      </p:pic>
    </p:spTree>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2"/>
        <p:cNvGrpSpPr/>
        <p:nvPr/>
      </p:nvGrpSpPr>
      <p:grpSpPr>
        <a:xfrm>
          <a:off x="0" y="0"/>
          <a:ext cx="0" cy="0"/>
          <a:chOff x="0" y="0"/>
          <a:chExt cx="0" cy="0"/>
        </a:xfrm>
      </p:grpSpPr>
      <p:cxnSp>
        <p:nvCxnSpPr>
          <p:cNvPr id="523" name="Shape 523"/>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24" name="Shape 524"/>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25" name="Shape 525"/>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THE IMAGE TAG</a:t>
            </a:r>
            <a:endParaRPr sz="1400" b="0" i="0" u="none" strike="noStrike" cap="none">
              <a:solidFill>
                <a:srgbClr val="000000"/>
              </a:solidFill>
              <a:latin typeface="Arial"/>
              <a:ea typeface="Arial"/>
              <a:cs typeface="Arial"/>
              <a:sym typeface="Arial"/>
            </a:endParaRPr>
          </a:p>
        </p:txBody>
      </p:sp>
      <p:sp>
        <p:nvSpPr>
          <p:cNvPr id="526" name="Shape 526"/>
          <p:cNvSpPr txBox="1">
            <a:spLocks noGrp="1"/>
          </p:cNvSpPr>
          <p:nvPr>
            <p:ph type="title"/>
          </p:nvPr>
        </p:nvSpPr>
        <p:spPr>
          <a:xfrm>
            <a:off x="635000" y="1473200"/>
            <a:ext cx="11734800" cy="1320800"/>
          </a:xfrm>
          <a:prstGeom prst="rect">
            <a:avLst/>
          </a:prstGeom>
          <a:noFill/>
          <a:ln>
            <a:noFill/>
          </a:ln>
        </p:spPr>
        <p:txBody>
          <a:bodyPr spcFirstLastPara="1" wrap="square" lIns="0" tIns="0" rIns="0" bIns="0" anchor="t" anchorCtr="0">
            <a:noAutofit/>
          </a:bodyPr>
          <a:lstStyle/>
          <a:p>
            <a:pPr marL="0" marR="0" lvl="0" indent="0" algn="l" rtl="0">
              <a:lnSpc>
                <a:spcPct val="92592"/>
              </a:lnSpc>
              <a:spcBef>
                <a:spcPts val="0"/>
              </a:spcBef>
              <a:spcAft>
                <a:spcPts val="0"/>
              </a:spcAft>
              <a:buClr>
                <a:srgbClr val="000000"/>
              </a:buClr>
              <a:buSzPts val="1400"/>
              <a:buFont typeface="Helvetica Neue"/>
              <a:buNone/>
            </a:pPr>
            <a:r>
              <a:rPr lang="en-US" sz="5400" b="1" i="0" u="none" strike="noStrike" cap="none">
                <a:solidFill>
                  <a:srgbClr val="000000"/>
                </a:solidFill>
                <a:latin typeface="Helvetica Neue"/>
                <a:ea typeface="Helvetica Neue"/>
                <a:cs typeface="Helvetica Neue"/>
                <a:sym typeface="Helvetica Neue"/>
              </a:rPr>
              <a:t>PLACE KITTEN</a:t>
            </a:r>
            <a:endParaRPr sz="1400" b="0" i="0" u="none" strike="noStrike" cap="none">
              <a:solidFill>
                <a:srgbClr val="000000"/>
              </a:solidFill>
              <a:latin typeface="Arial"/>
              <a:ea typeface="Arial"/>
              <a:cs typeface="Arial"/>
              <a:sym typeface="Arial"/>
            </a:endParaRPr>
          </a:p>
        </p:txBody>
      </p:sp>
      <p:sp>
        <p:nvSpPr>
          <p:cNvPr id="527" name="Shape 527"/>
          <p:cNvSpPr txBox="1">
            <a:spLocks noGrp="1"/>
          </p:cNvSpPr>
          <p:nvPr>
            <p:ph type="body" idx="1"/>
          </p:nvPr>
        </p:nvSpPr>
        <p:spPr>
          <a:xfrm>
            <a:off x="631825" y="2921000"/>
            <a:ext cx="11734800" cy="3810000"/>
          </a:xfrm>
          <a:prstGeom prst="rect">
            <a:avLst/>
          </a:prstGeom>
          <a:noFill/>
          <a:ln>
            <a:noFill/>
          </a:ln>
        </p:spPr>
        <p:txBody>
          <a:bodyPr spcFirstLastPara="1" wrap="square" lIns="91425" tIns="45700" rIns="91425" bIns="45700" anchor="t" anchorCtr="0">
            <a:noAutofit/>
          </a:bodyPr>
          <a:lstStyle/>
          <a:p>
            <a:pPr marL="0" marR="0" lvl="0" indent="0" algn="l" rtl="0">
              <a:lnSpc>
                <a:spcPct val="121428"/>
              </a:lnSpc>
              <a:spcBef>
                <a:spcPts val="0"/>
              </a:spcBef>
              <a:spcAft>
                <a:spcPts val="0"/>
              </a:spcAft>
              <a:buClr>
                <a:srgbClr val="000000"/>
              </a:buClr>
              <a:buSzPts val="1400"/>
              <a:buFont typeface="Helvetica Neue"/>
              <a:buNone/>
            </a:pPr>
            <a:r>
              <a:rPr lang="en-US" sz="2800" b="0" i="0" u="none" strike="noStrike" cap="none">
                <a:solidFill>
                  <a:srgbClr val="000000"/>
                </a:solidFill>
                <a:latin typeface="Helvetica Neue"/>
                <a:ea typeface="Helvetica Neue"/>
                <a:cs typeface="Helvetica Neue"/>
                <a:sym typeface="Helvetica Neue"/>
              </a:rPr>
              <a:t>&lt;img src=“</a:t>
            </a:r>
            <a:r>
              <a:rPr lang="en-US" sz="2800" b="0" i="0" u="sng" strike="noStrike" cap="none">
                <a:solidFill>
                  <a:srgbClr val="0000FF"/>
                </a:solidFill>
                <a:latin typeface="Helvetica Neue"/>
                <a:ea typeface="Helvetica Neue"/>
                <a:cs typeface="Helvetica Neue"/>
                <a:sym typeface="Helvetica Neue"/>
              </a:rPr>
              <a:t>https://placekitten.com/g/500/600</a:t>
            </a:r>
            <a:r>
              <a:rPr lang="en-US" sz="2800" b="0" i="0" u="none" strike="noStrike" cap="none">
                <a:solidFill>
                  <a:srgbClr val="000000"/>
                </a:solidFill>
                <a:latin typeface="Helvetica Neue"/>
                <a:ea typeface="Helvetica Neue"/>
                <a:cs typeface="Helvetica Neue"/>
                <a:sym typeface="Helvetica Neue"/>
              </a:rPr>
              <a:t>”/&gt;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1428"/>
              </a:lnSpc>
              <a:spcBef>
                <a:spcPts val="0"/>
              </a:spcBef>
              <a:spcAft>
                <a:spcPts val="0"/>
              </a:spcAft>
              <a:buClr>
                <a:srgbClr val="000000"/>
              </a:buClr>
              <a:buSzPts val="1400"/>
              <a:buFont typeface="Arial"/>
              <a:buNone/>
            </a:pP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57627"/>
              </a:lnSpc>
              <a:spcBef>
                <a:spcPts val="0"/>
              </a:spcBef>
              <a:spcAft>
                <a:spcPts val="0"/>
              </a:spcAft>
              <a:buClr>
                <a:srgbClr val="C82506"/>
              </a:buClr>
              <a:buSzPts val="1400"/>
              <a:buFont typeface="Helvetica Neue"/>
              <a:buNone/>
            </a:pPr>
            <a:r>
              <a:rPr lang="en-US" sz="5900" b="0" i="0" u="none" strike="noStrike" cap="none">
                <a:solidFill>
                  <a:srgbClr val="C82506"/>
                </a:solidFill>
                <a:latin typeface="Helvetica Neue"/>
                <a:ea typeface="Helvetica Neue"/>
                <a:cs typeface="Helvetica Neue"/>
                <a:sym typeface="Helvetica Neue"/>
              </a:rPr>
              <a:t>&lt;img src=“”/&gt;</a:t>
            </a:r>
            <a:endParaRPr sz="1400" b="0" i="0" u="none" strike="noStrike" cap="none">
              <a:solidFill>
                <a:srgbClr val="000000"/>
              </a:solidFill>
              <a:latin typeface="Arial"/>
              <a:ea typeface="Arial"/>
              <a:cs typeface="Arial"/>
              <a:sym typeface="Arial"/>
            </a:endParaRPr>
          </a:p>
        </p:txBody>
      </p:sp>
      <p:pic>
        <p:nvPicPr>
          <p:cNvPr id="528" name="Shape 528"/>
          <p:cNvPicPr preferRelativeResize="0"/>
          <p:nvPr/>
        </p:nvPicPr>
        <p:blipFill rotWithShape="1">
          <a:blip r:embed="rId3">
            <a:alphaModFix/>
          </a:blip>
          <a:srcRect/>
          <a:stretch/>
        </p:blipFill>
        <p:spPr>
          <a:xfrm>
            <a:off x="9309100" y="3098800"/>
            <a:ext cx="3175000" cy="3810000"/>
          </a:xfrm>
          <a:prstGeom prst="rect">
            <a:avLst/>
          </a:prstGeom>
          <a:noFill/>
          <a:ln>
            <a:noFill/>
          </a:ln>
        </p:spPr>
      </p:pic>
    </p:spTree>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2"/>
        <p:cNvGrpSpPr/>
        <p:nvPr/>
      </p:nvGrpSpPr>
      <p:grpSpPr>
        <a:xfrm>
          <a:off x="0" y="0"/>
          <a:ext cx="0" cy="0"/>
          <a:chOff x="0" y="0"/>
          <a:chExt cx="0" cy="0"/>
        </a:xfrm>
      </p:grpSpPr>
      <p:cxnSp>
        <p:nvCxnSpPr>
          <p:cNvPr id="533" name="Shape 533"/>
          <p:cNvCxnSpPr/>
          <p:nvPr/>
        </p:nvCxnSpPr>
        <p:spPr>
          <a:xfrm>
            <a:off x="635000" y="635000"/>
            <a:ext cx="11734800" cy="0"/>
          </a:xfrm>
          <a:prstGeom prst="straightConnector1">
            <a:avLst/>
          </a:prstGeom>
          <a:noFill/>
          <a:ln w="9525" cap="flat" cmpd="sng">
            <a:solidFill>
              <a:srgbClr val="000000"/>
            </a:solidFill>
            <a:prstDash val="solid"/>
            <a:round/>
            <a:headEnd type="none" w="sm" len="sm"/>
            <a:tailEnd type="none" w="sm" len="sm"/>
          </a:ln>
        </p:spPr>
      </p:cxnSp>
      <p:cxnSp>
        <p:nvCxnSpPr>
          <p:cNvPr id="534" name="Shape 534"/>
          <p:cNvCxnSpPr/>
          <p:nvPr/>
        </p:nvCxnSpPr>
        <p:spPr>
          <a:xfrm>
            <a:off x="635000" y="1219200"/>
            <a:ext cx="11734800" cy="0"/>
          </a:xfrm>
          <a:prstGeom prst="straightConnector1">
            <a:avLst/>
          </a:prstGeom>
          <a:noFill/>
          <a:ln w="9525" cap="flat" cmpd="sng">
            <a:solidFill>
              <a:srgbClr val="000000"/>
            </a:solidFill>
            <a:prstDash val="solid"/>
            <a:round/>
            <a:headEnd type="none" w="sm" len="sm"/>
            <a:tailEnd type="none" w="sm" len="sm"/>
          </a:ln>
        </p:spPr>
      </p:cxnSp>
      <p:sp>
        <p:nvSpPr>
          <p:cNvPr id="535" name="Shape 535"/>
          <p:cNvSpPr txBox="1"/>
          <p:nvPr/>
        </p:nvSpPr>
        <p:spPr>
          <a:xfrm>
            <a:off x="635000" y="736600"/>
            <a:ext cx="7721600" cy="431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CODE-ALONG</a:t>
            </a:r>
            <a:endParaRPr sz="1400" b="0" i="0" u="none" strike="noStrike" cap="none">
              <a:solidFill>
                <a:srgbClr val="000000"/>
              </a:solidFill>
              <a:latin typeface="Arial"/>
              <a:ea typeface="Arial"/>
              <a:cs typeface="Arial"/>
              <a:sym typeface="Arial"/>
            </a:endParaRPr>
          </a:p>
        </p:txBody>
      </p:sp>
      <p:pic>
        <p:nvPicPr>
          <p:cNvPr id="536" name="Shape 536"/>
          <p:cNvPicPr preferRelativeResize="0"/>
          <p:nvPr/>
        </p:nvPicPr>
        <p:blipFill rotWithShape="1">
          <a:blip r:embed="rId3">
            <a:alphaModFix/>
          </a:blip>
          <a:srcRect t="15143" b="24291"/>
          <a:stretch/>
        </p:blipFill>
        <p:spPr>
          <a:xfrm>
            <a:off x="0" y="1593850"/>
            <a:ext cx="13004800" cy="4421187"/>
          </a:xfrm>
          <a:prstGeom prst="rect">
            <a:avLst/>
          </a:prstGeom>
          <a:noFill/>
          <a:ln>
            <a:noFill/>
          </a:ln>
        </p:spPr>
      </p:pic>
      <p:sp>
        <p:nvSpPr>
          <p:cNvPr id="537" name="Shape 537"/>
          <p:cNvSpPr txBox="1"/>
          <p:nvPr/>
        </p:nvSpPr>
        <p:spPr>
          <a:xfrm>
            <a:off x="461962" y="3478212"/>
            <a:ext cx="7383462" cy="1003300"/>
          </a:xfrm>
          <a:prstGeom prst="rect">
            <a:avLst/>
          </a:prstGeom>
          <a:noFill/>
          <a:ln>
            <a:noFill/>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C82506"/>
              </a:buClr>
              <a:buSzPts val="5900"/>
              <a:buFont typeface="Helvetica Neue"/>
              <a:buNone/>
            </a:pPr>
            <a:r>
              <a:rPr lang="en-US" sz="5900" b="0" i="0" u="none" strike="noStrike" cap="none">
                <a:solidFill>
                  <a:srgbClr val="C82506"/>
                </a:solidFill>
                <a:latin typeface="Helvetica Neue"/>
                <a:ea typeface="Helvetica Neue"/>
                <a:cs typeface="Helvetica Neue"/>
                <a:sym typeface="Helvetica Neue"/>
              </a:rPr>
              <a:t>&lt;a href=“”/&gt;Label&lt;/a&gt;</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541"/>
        <p:cNvGrpSpPr/>
        <p:nvPr/>
      </p:nvGrpSpPr>
      <p:grpSpPr>
        <a:xfrm>
          <a:off x="0" y="0"/>
          <a:ext cx="0" cy="0"/>
          <a:chOff x="0" y="0"/>
          <a:chExt cx="0" cy="0"/>
        </a:xfrm>
      </p:grpSpPr>
      <p:sp>
        <p:nvSpPr>
          <p:cNvPr id="542" name="Shape 542"/>
          <p:cNvSpPr txBox="1"/>
          <p:nvPr/>
        </p:nvSpPr>
        <p:spPr>
          <a:xfrm>
            <a:off x="633412" y="736600"/>
            <a:ext cx="101615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HTML  </a:t>
            </a:r>
            <a:endParaRPr sz="1400" b="0" i="0" u="none" strike="noStrike" cap="none">
              <a:solidFill>
                <a:srgbClr val="000000"/>
              </a:solidFill>
              <a:latin typeface="Arial"/>
              <a:ea typeface="Arial"/>
              <a:cs typeface="Arial"/>
              <a:sym typeface="Arial"/>
            </a:endParaRPr>
          </a:p>
        </p:txBody>
      </p:sp>
      <p:sp>
        <p:nvSpPr>
          <p:cNvPr id="543" name="Shape 543"/>
          <p:cNvSpPr txBox="1"/>
          <p:nvPr/>
        </p:nvSpPr>
        <p:spPr>
          <a:xfrm>
            <a:off x="635000" y="1473200"/>
            <a:ext cx="11734800" cy="4230687"/>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BASIC LAYOUT OF AN HTML DOCUMENT</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7"/>
        <p:cNvGrpSpPr/>
        <p:nvPr/>
      </p:nvGrpSpPr>
      <p:grpSpPr>
        <a:xfrm>
          <a:off x="0" y="0"/>
          <a:ext cx="0" cy="0"/>
          <a:chOff x="0" y="0"/>
          <a:chExt cx="0" cy="0"/>
        </a:xfrm>
      </p:grpSpPr>
      <p:sp>
        <p:nvSpPr>
          <p:cNvPr id="548" name="Shape 548"/>
          <p:cNvSpPr txBox="1"/>
          <p:nvPr/>
        </p:nvSpPr>
        <p:spPr>
          <a:xfrm>
            <a:off x="633412" y="736600"/>
            <a:ext cx="77231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Oswald"/>
              <a:buNone/>
            </a:pPr>
            <a:r>
              <a:rPr lang="en-US" sz="3200" b="1" i="0" u="none" strike="noStrike" cap="none">
                <a:solidFill>
                  <a:srgbClr val="000000"/>
                </a:solidFill>
                <a:latin typeface="Oswald"/>
                <a:ea typeface="Oswald"/>
                <a:cs typeface="Oswald"/>
                <a:sym typeface="Oswald"/>
              </a:rPr>
              <a:t>HTML</a:t>
            </a:r>
            <a:endParaRPr sz="1400" b="0" i="0" u="none" strike="noStrike" cap="none">
              <a:solidFill>
                <a:srgbClr val="000000"/>
              </a:solidFill>
              <a:latin typeface="Arial"/>
              <a:ea typeface="Arial"/>
              <a:cs typeface="Arial"/>
              <a:sym typeface="Arial"/>
            </a:endParaRPr>
          </a:p>
        </p:txBody>
      </p:sp>
      <p:sp>
        <p:nvSpPr>
          <p:cNvPr id="549" name="Shape 549"/>
          <p:cNvSpPr txBox="1"/>
          <p:nvPr/>
        </p:nvSpPr>
        <p:spPr>
          <a:xfrm>
            <a:off x="738187" y="1797050"/>
            <a:ext cx="7188200" cy="5514975"/>
          </a:xfrm>
          <a:prstGeom prst="rect">
            <a:avLst/>
          </a:prstGeom>
          <a:noFill/>
          <a:ln>
            <a:noFill/>
          </a:ln>
        </p:spPr>
        <p:txBody>
          <a:bodyPr spcFirstLastPara="1" wrap="square" lIns="45700" tIns="45700" rIns="45700" bIns="45700" anchor="t" anchorCtr="0">
            <a:noAutofit/>
          </a:bodyPr>
          <a:lstStyle/>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&lt;!DOCTYPE html&gt; </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&lt;html&gt;       </a:t>
            </a:r>
            <a:endParaRPr sz="1600" b="0" i="0" u="none" strike="noStrike" cap="none">
              <a:solidFill>
                <a:srgbClr val="FFCA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&lt;head&gt;     </a:t>
            </a:r>
            <a:r>
              <a:rPr lang="en-US" sz="1600" b="0" i="0" u="none" strike="noStrike" cap="none">
                <a:solidFill>
                  <a:srgbClr val="FFCA00"/>
                </a:solidFill>
                <a:latin typeface="Helvetica Neue"/>
                <a:ea typeface="Helvetica Neue"/>
                <a:cs typeface="Helvetica Neue"/>
                <a:sym typeface="Helvetica Neue"/>
              </a:rPr>
              <a:t>sets off title and info that won’t be displayed</a:t>
            </a:r>
            <a:endParaRPr sz="16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    &lt;title&gt;My first webpage&lt;/title&gt; </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    &lt;meta charset="UTF-8"&gt;     </a:t>
            </a:r>
            <a:r>
              <a:rPr lang="en-US" sz="1600" b="0" i="0" u="none" strike="noStrike" cap="none">
                <a:solidFill>
                  <a:srgbClr val="FFCA00"/>
                </a:solidFill>
                <a:latin typeface="Helvetica Neue"/>
                <a:ea typeface="Helvetica Neue"/>
                <a:cs typeface="Helvetica Neue"/>
                <a:sym typeface="Helvetica Neue"/>
              </a:rPr>
              <a:t>sets character encoding</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&lt;/head&gt;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&lt;body&gt;     </a:t>
            </a:r>
            <a:r>
              <a:rPr lang="en-US" sz="1600" b="0" i="0" u="none" strike="noStrike" cap="none">
                <a:solidFill>
                  <a:srgbClr val="FFCA00"/>
                </a:solidFill>
                <a:latin typeface="Helvetica Neue"/>
                <a:ea typeface="Helvetica Neue"/>
                <a:cs typeface="Helvetica Neue"/>
                <a:sym typeface="Helvetica Neue"/>
              </a:rPr>
              <a:t>visible portion</a:t>
            </a:r>
            <a:endParaRPr sz="2800" b="0" i="0" u="none" strike="noStrike" cap="none">
              <a:solidFill>
                <a:srgbClr val="000000"/>
              </a:solidFill>
              <a:latin typeface="Helvetica Neue"/>
              <a:ea typeface="Helvetica Neue"/>
              <a:cs typeface="Helvetica Neue"/>
              <a:sym typeface="Helvetica Neue"/>
            </a:endParaRPr>
          </a:p>
          <a:p>
            <a:pPr marL="0" marR="0" lvl="2" indent="45720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&lt;h1&gt;Hello World!&lt;/h1&gt;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&lt;/body&gt;</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20000"/>
              </a:lnSpc>
              <a:spcBef>
                <a:spcPts val="0"/>
              </a:spcBef>
              <a:spcAft>
                <a:spcPts val="0"/>
              </a:spcAft>
              <a:buClr>
                <a:srgbClr val="000000"/>
              </a:buClr>
              <a:buSzPts val="2800"/>
              <a:buFont typeface="Helvetica Neue"/>
              <a:buNone/>
            </a:pPr>
            <a:r>
              <a:rPr lang="en-US" sz="2800" b="0" i="0" u="none" strike="noStrike" cap="none">
                <a:solidFill>
                  <a:srgbClr val="000000"/>
                </a:solidFill>
                <a:latin typeface="Helvetica Neue"/>
                <a:ea typeface="Helvetica Neue"/>
                <a:cs typeface="Helvetica Neue"/>
                <a:sym typeface="Helvetica Neue"/>
              </a:rPr>
              <a:t>&lt;/html&gt;     </a:t>
            </a:r>
            <a:r>
              <a:rPr lang="en-US" sz="1600" b="0" i="0" u="none" strike="noStrike" cap="none">
                <a:solidFill>
                  <a:srgbClr val="FFCA00"/>
                </a:solidFill>
                <a:latin typeface="Helvetica Neue"/>
                <a:ea typeface="Helvetica Neue"/>
                <a:cs typeface="Helvetica Neue"/>
                <a:sym typeface="Helvetica Neue"/>
              </a:rPr>
              <a:t>ends the HTML document</a:t>
            </a:r>
            <a:endParaRPr sz="1400" b="0" i="0" u="none" strike="noStrike" cap="none">
              <a:solidFill>
                <a:srgbClr val="000000"/>
              </a:solidFill>
              <a:latin typeface="Arial"/>
              <a:ea typeface="Arial"/>
              <a:cs typeface="Arial"/>
              <a:sym typeface="Arial"/>
            </a:endParaRPr>
          </a:p>
        </p:txBody>
      </p:sp>
      <p:pic>
        <p:nvPicPr>
          <p:cNvPr id="550" name="Shape 550"/>
          <p:cNvPicPr preferRelativeResize="0"/>
          <p:nvPr/>
        </p:nvPicPr>
        <p:blipFill rotWithShape="1">
          <a:blip r:embed="rId3">
            <a:alphaModFix/>
          </a:blip>
          <a:srcRect/>
          <a:stretch/>
        </p:blipFill>
        <p:spPr>
          <a:xfrm>
            <a:off x="1924050" y="2647950"/>
            <a:ext cx="317500" cy="101600"/>
          </a:xfrm>
          <a:prstGeom prst="rect">
            <a:avLst/>
          </a:prstGeom>
          <a:noFill/>
          <a:ln>
            <a:noFill/>
          </a:ln>
        </p:spPr>
      </p:pic>
      <p:pic>
        <p:nvPicPr>
          <p:cNvPr id="551" name="Shape 551"/>
          <p:cNvPicPr preferRelativeResize="0"/>
          <p:nvPr/>
        </p:nvPicPr>
        <p:blipFill rotWithShape="1">
          <a:blip r:embed="rId3">
            <a:alphaModFix/>
          </a:blip>
          <a:srcRect/>
          <a:stretch/>
        </p:blipFill>
        <p:spPr>
          <a:xfrm>
            <a:off x="4910137" y="3468687"/>
            <a:ext cx="317500" cy="101600"/>
          </a:xfrm>
          <a:prstGeom prst="rect">
            <a:avLst/>
          </a:prstGeom>
          <a:noFill/>
          <a:ln>
            <a:noFill/>
          </a:ln>
        </p:spPr>
      </p:pic>
      <p:pic>
        <p:nvPicPr>
          <p:cNvPr id="552" name="Shape 552"/>
          <p:cNvPicPr preferRelativeResize="0"/>
          <p:nvPr/>
        </p:nvPicPr>
        <p:blipFill rotWithShape="1">
          <a:blip r:embed="rId3">
            <a:alphaModFix/>
          </a:blip>
          <a:srcRect/>
          <a:stretch/>
        </p:blipFill>
        <p:spPr>
          <a:xfrm>
            <a:off x="1924050" y="4268787"/>
            <a:ext cx="317500" cy="101600"/>
          </a:xfrm>
          <a:prstGeom prst="rect">
            <a:avLst/>
          </a:prstGeom>
          <a:noFill/>
          <a:ln>
            <a:noFill/>
          </a:ln>
        </p:spPr>
      </p:pic>
      <p:pic>
        <p:nvPicPr>
          <p:cNvPr id="553" name="Shape 553"/>
          <p:cNvPicPr preferRelativeResize="0"/>
          <p:nvPr/>
        </p:nvPicPr>
        <p:blipFill rotWithShape="1">
          <a:blip r:embed="rId3">
            <a:alphaModFix/>
          </a:blip>
          <a:srcRect/>
          <a:stretch/>
        </p:blipFill>
        <p:spPr>
          <a:xfrm>
            <a:off x="1924050" y="5487987"/>
            <a:ext cx="317500" cy="101600"/>
          </a:xfrm>
          <a:prstGeom prst="rect">
            <a:avLst/>
          </a:prstGeom>
          <a:noFill/>
          <a:ln>
            <a:noFill/>
          </a:ln>
        </p:spPr>
      </p:pic>
    </p:spTree>
  </p:cSld>
  <p:clrMapOvr>
    <a:masterClrMapping/>
  </p:clrMapOvr>
  <p:transition spd="med">
    <p:fade thruBlk="1"/>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1065212" y="3100387"/>
            <a:ext cx="952500" cy="952500"/>
          </a:xfrm>
          <a:prstGeom prst="rect">
            <a:avLst/>
          </a:prstGeom>
          <a:noFill/>
          <a:ln>
            <a:noFill/>
          </a:ln>
        </p:spPr>
      </p:pic>
      <p:sp>
        <p:nvSpPr>
          <p:cNvPr id="559" name="Shape 559"/>
          <p:cNvSpPr txBox="1"/>
          <p:nvPr/>
        </p:nvSpPr>
        <p:spPr>
          <a:xfrm>
            <a:off x="725487" y="3424237"/>
            <a:ext cx="2759075" cy="579437"/>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1400" b="0" i="0" u="none" strike="noStrike" cap="none">
              <a:solidFill>
                <a:srgbClr val="000000"/>
              </a:solidFill>
              <a:latin typeface="Arial"/>
              <a:ea typeface="Arial"/>
              <a:cs typeface="Arial"/>
              <a:sym typeface="Arial"/>
            </a:endParaRPr>
          </a:p>
        </p:txBody>
      </p:sp>
      <p:sp>
        <p:nvSpPr>
          <p:cNvPr id="560" name="Shape 560"/>
          <p:cNvSpPr txBox="1"/>
          <p:nvPr/>
        </p:nvSpPr>
        <p:spPr>
          <a:xfrm>
            <a:off x="2978150" y="2247900"/>
            <a:ext cx="7559675" cy="3168650"/>
          </a:xfrm>
          <a:prstGeom prst="rect">
            <a:avLst/>
          </a:prstGeom>
          <a:noFill/>
          <a:ln>
            <a:noFill/>
          </a:ln>
        </p:spPr>
        <p:txBody>
          <a:bodyPr spcFirstLastPara="1" wrap="square" lIns="50800" tIns="50800" rIns="50800" bIns="50800" anchor="ctr" anchorCtr="0">
            <a:noAutofit/>
          </a:bodyPr>
          <a:lstStyle/>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Create a folder on your desktop and title it “Coding 101”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Open up the folder you just made in your text editor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Save your file as “index.html”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Type out the HTML basic layout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Open up the HTML file in Google Chrome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Add more content tags: h1-h6, p, ul/li, button, a, img to create an “About Me” webpage </a:t>
            </a:r>
            <a:endParaRPr sz="1800" b="0" i="0" u="none" strike="noStrike" cap="none">
              <a:solidFill>
                <a:srgbClr val="000000"/>
              </a:solidFill>
              <a:latin typeface="Georgia"/>
              <a:ea typeface="Georgia"/>
              <a:cs typeface="Georgia"/>
              <a:sym typeface="Georgia"/>
            </a:endParaRPr>
          </a:p>
          <a:p>
            <a:pPr marL="457200" marR="0" lvl="0" indent="-342900" algn="l" rtl="0">
              <a:lnSpc>
                <a:spcPct val="150000"/>
              </a:lnSpc>
              <a:spcBef>
                <a:spcPts val="0"/>
              </a:spcBef>
              <a:spcAft>
                <a:spcPts val="0"/>
              </a:spcAft>
              <a:buClr>
                <a:srgbClr val="000000"/>
              </a:buClr>
              <a:buSzPts val="1800"/>
              <a:buFont typeface="Georgia"/>
              <a:buAutoNum type="arabicPeriod"/>
            </a:pPr>
            <a:r>
              <a:rPr lang="en-US" sz="1800" b="0" i="0" u="none" strike="noStrike" cap="none">
                <a:solidFill>
                  <a:srgbClr val="000000"/>
                </a:solidFill>
                <a:latin typeface="Georgia"/>
                <a:ea typeface="Georgia"/>
                <a:cs typeface="Georgia"/>
                <a:sym typeface="Georgia"/>
              </a:rPr>
              <a:t>Keep your editor open</a:t>
            </a:r>
            <a:endParaRPr sz="1400" b="0" i="0" u="none" strike="noStrike" cap="none">
              <a:solidFill>
                <a:srgbClr val="000000"/>
              </a:solidFill>
              <a:latin typeface="Arial"/>
              <a:ea typeface="Arial"/>
              <a:cs typeface="Arial"/>
              <a:sym typeface="Arial"/>
            </a:endParaRPr>
          </a:p>
        </p:txBody>
      </p:sp>
      <p:sp>
        <p:nvSpPr>
          <p:cNvPr id="561" name="Shape 561"/>
          <p:cNvSpPr txBox="1"/>
          <p:nvPr/>
        </p:nvSpPr>
        <p:spPr>
          <a:xfrm>
            <a:off x="2989262" y="1774825"/>
            <a:ext cx="37338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Oswald"/>
              <a:buNone/>
            </a:pPr>
            <a:r>
              <a:rPr lang="en-US" sz="2000" b="1" i="0" u="none" strike="noStrike" cap="none">
                <a:solidFill>
                  <a:srgbClr val="000000"/>
                </a:solidFill>
                <a:latin typeface="Oswald"/>
                <a:ea typeface="Oswald"/>
                <a:cs typeface="Oswald"/>
                <a:sym typeface="Oswald"/>
              </a:rPr>
              <a:t>DIRECTIONS</a:t>
            </a:r>
            <a:endParaRPr sz="1400" b="0" i="0" u="none" strike="noStrike" cap="none">
              <a:solidFill>
                <a:srgbClr val="000000"/>
              </a:solidFill>
              <a:latin typeface="Arial"/>
              <a:ea typeface="Arial"/>
              <a:cs typeface="Arial"/>
              <a:sym typeface="Arial"/>
            </a:endParaRPr>
          </a:p>
        </p:txBody>
      </p:sp>
      <p:cxnSp>
        <p:nvCxnSpPr>
          <p:cNvPr id="562" name="Shape 562"/>
          <p:cNvCxnSpPr/>
          <p:nvPr/>
        </p:nvCxnSpPr>
        <p:spPr>
          <a:xfrm rot="10800000">
            <a:off x="2498725" y="1754187"/>
            <a:ext cx="0" cy="4660900"/>
          </a:xfrm>
          <a:prstGeom prst="straightConnector1">
            <a:avLst/>
          </a:prstGeom>
          <a:noFill/>
          <a:ln w="9525" cap="flat" cmpd="sng">
            <a:solidFill>
              <a:srgbClr val="B7B7B7"/>
            </a:solidFill>
            <a:prstDash val="solid"/>
            <a:round/>
            <a:headEnd type="none" w="sm" len="sm"/>
            <a:tailEnd type="none" w="sm" len="sm"/>
          </a:ln>
        </p:spPr>
      </p:cxnSp>
      <p:sp>
        <p:nvSpPr>
          <p:cNvPr id="563" name="Shape 563"/>
          <p:cNvSpPr txBox="1"/>
          <p:nvPr/>
        </p:nvSpPr>
        <p:spPr>
          <a:xfrm>
            <a:off x="633412" y="736600"/>
            <a:ext cx="95392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ACTIVITY: CREATING YOUR FIRST HTML FILE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609600" y="228600"/>
            <a:ext cx="3770874" cy="2840775"/>
          </a:xfrm>
          <a:prstGeom prst="rect">
            <a:avLst/>
          </a:prstGeom>
          <a:noFill/>
          <a:ln>
            <a:noFill/>
          </a:ln>
        </p:spPr>
      </p:pic>
      <p:pic>
        <p:nvPicPr>
          <p:cNvPr id="216" name="Shape 216"/>
          <p:cNvPicPr preferRelativeResize="0"/>
          <p:nvPr/>
        </p:nvPicPr>
        <p:blipFill>
          <a:blip r:embed="rId4">
            <a:alphaModFix/>
          </a:blip>
          <a:stretch>
            <a:fillRect/>
          </a:stretch>
        </p:blipFill>
        <p:spPr>
          <a:xfrm>
            <a:off x="9688450" y="273701"/>
            <a:ext cx="1898749" cy="2935351"/>
          </a:xfrm>
          <a:prstGeom prst="rect">
            <a:avLst/>
          </a:prstGeom>
          <a:noFill/>
          <a:ln>
            <a:noFill/>
          </a:ln>
        </p:spPr>
      </p:pic>
      <p:sp>
        <p:nvSpPr>
          <p:cNvPr id="217" name="Shape 217"/>
          <p:cNvSpPr/>
          <p:nvPr/>
        </p:nvSpPr>
        <p:spPr>
          <a:xfrm>
            <a:off x="4543925" y="1270950"/>
            <a:ext cx="4812600" cy="703500"/>
          </a:xfrm>
          <a:prstGeom prst="rightArrow">
            <a:avLst>
              <a:gd name="adj1" fmla="val 50000"/>
              <a:gd name="adj2" fmla="val 50000"/>
            </a:avLst>
          </a:prstGeom>
          <a:solidFill>
            <a:srgbClr val="FF9900"/>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www.nexgencodecamp.com.au</a:t>
            </a:r>
            <a:endParaRPr sz="1200">
              <a:solidFill>
                <a:srgbClr val="FFFFFF"/>
              </a:solidFill>
              <a:latin typeface="Varela Round"/>
              <a:ea typeface="Varela Round"/>
              <a:cs typeface="Varela Round"/>
              <a:sym typeface="Varela Round"/>
            </a:endParaRPr>
          </a:p>
        </p:txBody>
      </p:sp>
      <p:sp>
        <p:nvSpPr>
          <p:cNvPr id="218" name="Shape 218"/>
          <p:cNvSpPr txBox="1"/>
          <p:nvPr/>
        </p:nvSpPr>
        <p:spPr>
          <a:xfrm>
            <a:off x="9861775" y="3209050"/>
            <a:ext cx="2490000" cy="47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DNS (Domain Name Server)</a:t>
            </a:r>
            <a:endParaRPr/>
          </a:p>
        </p:txBody>
      </p:sp>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EC9C6"/>
        </a:solidFill>
        <a:effectLst/>
      </p:bgPr>
    </p:bg>
    <p:spTree>
      <p:nvGrpSpPr>
        <p:cNvPr id="1" name="Shape 567"/>
        <p:cNvGrpSpPr/>
        <p:nvPr/>
      </p:nvGrpSpPr>
      <p:grpSpPr>
        <a:xfrm>
          <a:off x="0" y="0"/>
          <a:ext cx="0" cy="0"/>
          <a:chOff x="0" y="0"/>
          <a:chExt cx="0" cy="0"/>
        </a:xfrm>
      </p:grpSpPr>
      <p:sp>
        <p:nvSpPr>
          <p:cNvPr id="568" name="Shape 568"/>
          <p:cNvSpPr txBox="1"/>
          <p:nvPr/>
        </p:nvSpPr>
        <p:spPr>
          <a:xfrm>
            <a:off x="633412" y="736600"/>
            <a:ext cx="101615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CSS : CASCADING STYLE SHEETS </a:t>
            </a:r>
            <a:endParaRPr sz="1400" b="0" i="0" u="none" strike="noStrike" cap="none">
              <a:solidFill>
                <a:srgbClr val="000000"/>
              </a:solidFill>
              <a:latin typeface="Arial"/>
              <a:ea typeface="Arial"/>
              <a:cs typeface="Arial"/>
              <a:sym typeface="Arial"/>
            </a:endParaRPr>
          </a:p>
        </p:txBody>
      </p:sp>
      <p:sp>
        <p:nvSpPr>
          <p:cNvPr id="569" name="Shape 569"/>
          <p:cNvSpPr txBox="1"/>
          <p:nvPr/>
        </p:nvSpPr>
        <p:spPr>
          <a:xfrm>
            <a:off x="635000" y="1473200"/>
            <a:ext cx="11734800" cy="4230687"/>
          </a:xfrm>
          <a:prstGeom prst="rect">
            <a:avLst/>
          </a:prstGeom>
          <a:noFill/>
          <a:ln>
            <a:noFill/>
          </a:ln>
        </p:spPr>
        <p:txBody>
          <a:bodyPr spcFirstLastPara="1" wrap="square" lIns="0" tIns="0" rIns="0" bIns="0" anchor="t" anchorCtr="0">
            <a:noAutofit/>
          </a:bodyPr>
          <a:lstStyle/>
          <a:p>
            <a:pPr marL="0" marR="0" lvl="0" indent="0" algn="l" rtl="0">
              <a:lnSpc>
                <a:spcPct val="88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88000"/>
              </a:lnSpc>
              <a:spcBef>
                <a:spcPts val="0"/>
              </a:spcBef>
              <a:spcAft>
                <a:spcPts val="0"/>
              </a:spcAft>
              <a:buClr>
                <a:srgbClr val="FFFFFF"/>
              </a:buClr>
              <a:buSzPts val="9600"/>
              <a:buFont typeface="Helvetica Neue"/>
              <a:buNone/>
            </a:pPr>
            <a:r>
              <a:rPr lang="en-US" sz="9600" b="1" i="0" u="none" strike="noStrike" cap="none">
                <a:solidFill>
                  <a:srgbClr val="FFFFFF"/>
                </a:solidFill>
                <a:latin typeface="Helvetica Neue"/>
                <a:ea typeface="Helvetica Neue"/>
                <a:cs typeface="Helvetica Neue"/>
                <a:sym typeface="Helvetica Neue"/>
              </a:rPr>
              <a:t>BASIC LAYOUT OF AN EXTERNAL CSS FILE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3"/>
        <p:cNvGrpSpPr/>
        <p:nvPr/>
      </p:nvGrpSpPr>
      <p:grpSpPr>
        <a:xfrm>
          <a:off x="0" y="0"/>
          <a:ext cx="0" cy="0"/>
          <a:chOff x="0" y="0"/>
          <a:chExt cx="0" cy="0"/>
        </a:xfrm>
      </p:grpSpPr>
      <p:sp>
        <p:nvSpPr>
          <p:cNvPr id="574" name="Shape 574"/>
          <p:cNvSpPr txBox="1">
            <a:spLocks noGrp="1"/>
          </p:cNvSpPr>
          <p:nvPr>
            <p:ph type="body" idx="1"/>
          </p:nvPr>
        </p:nvSpPr>
        <p:spPr>
          <a:xfrm>
            <a:off x="635000" y="1465262"/>
            <a:ext cx="9301162" cy="38100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CSS tells the browser how to style content </a:t>
            </a:r>
            <a:endParaRPr sz="2800" b="0" i="0" u="none" strike="noStrike" cap="none">
              <a:solidFill>
                <a:srgbClr val="000000"/>
              </a:solidFill>
              <a:latin typeface="Helvetica Neue"/>
              <a:ea typeface="Helvetica Neue"/>
              <a:cs typeface="Helvetica Neue"/>
              <a:sym typeface="Helvetica Neue"/>
            </a:endParaRPr>
          </a:p>
          <a:p>
            <a:pPr marL="0" marR="0" lvl="0" indent="0" algn="l" rtl="0">
              <a:lnSpc>
                <a:spcPct val="150000"/>
              </a:lnSpc>
              <a:spcBef>
                <a:spcPts val="0"/>
              </a:spcBef>
              <a:spcAft>
                <a:spcPts val="0"/>
              </a:spcAft>
              <a:buClr>
                <a:srgbClr val="000000"/>
              </a:buClr>
              <a:buSzPts val="1960"/>
              <a:buFont typeface="Georgia"/>
              <a:buChar char="●"/>
            </a:pPr>
            <a:r>
              <a:rPr lang="en-US" sz="2800" b="0" i="0" u="none" strike="noStrike" cap="none">
                <a:solidFill>
                  <a:srgbClr val="000000"/>
                </a:solidFill>
                <a:latin typeface="Helvetica Neue"/>
                <a:ea typeface="Helvetica Neue"/>
                <a:cs typeface="Helvetica Neue"/>
                <a:sym typeface="Helvetica Neue"/>
              </a:rPr>
              <a:t>e.g Will the paragraph content be pink or purple?</a:t>
            </a:r>
            <a:endParaRPr sz="1400" b="0" i="0" u="none" strike="noStrike" cap="none">
              <a:solidFill>
                <a:srgbClr val="000000"/>
              </a:solidFill>
              <a:latin typeface="Arial"/>
              <a:ea typeface="Arial"/>
              <a:cs typeface="Arial"/>
              <a:sym typeface="Arial"/>
            </a:endParaRPr>
          </a:p>
        </p:txBody>
      </p:sp>
      <p:sp>
        <p:nvSpPr>
          <p:cNvPr id="575" name="Shape 575"/>
          <p:cNvSpPr txBox="1"/>
          <p:nvPr/>
        </p:nvSpPr>
        <p:spPr>
          <a:xfrm>
            <a:off x="633412" y="736600"/>
            <a:ext cx="9137650"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CSS : CASCADING STYLE SHEETS</a:t>
            </a:r>
            <a:endParaRPr sz="1400" b="0" i="0" u="none" strike="noStrike" cap="none">
              <a:solidFill>
                <a:srgbClr val="000000"/>
              </a:solidFill>
              <a:latin typeface="Arial"/>
              <a:ea typeface="Arial"/>
              <a:cs typeface="Arial"/>
              <a:sym typeface="Arial"/>
            </a:endParaRPr>
          </a:p>
        </p:txBody>
      </p:sp>
      <p:sp>
        <p:nvSpPr>
          <p:cNvPr id="576" name="Shape 576"/>
          <p:cNvSpPr txBox="1"/>
          <p:nvPr/>
        </p:nvSpPr>
        <p:spPr>
          <a:xfrm>
            <a:off x="3108325" y="3482975"/>
            <a:ext cx="3230562" cy="2530475"/>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Gill Sans"/>
              <a:buNone/>
            </a:pPr>
            <a:r>
              <a:rPr lang="en-US" sz="2800" b="0" i="0" u="none" strike="noStrike" cap="none">
                <a:solidFill>
                  <a:srgbClr val="000000"/>
                </a:solidFill>
                <a:latin typeface="Gill Sans"/>
                <a:ea typeface="Gill Sans"/>
                <a:cs typeface="Gill Sans"/>
                <a:sym typeface="Gill Sans"/>
              </a:rPr>
              <a:t>h1 {</a:t>
            </a:r>
            <a:endParaRPr sz="2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Gill Sans"/>
              <a:buNone/>
            </a:pPr>
            <a:r>
              <a:rPr lang="en-US" sz="2800" b="0" i="0" u="none" strike="noStrike" cap="none">
                <a:solidFill>
                  <a:srgbClr val="000000"/>
                </a:solidFill>
                <a:latin typeface="Gill Sans"/>
                <a:ea typeface="Gill Sans"/>
                <a:cs typeface="Gill Sans"/>
                <a:sym typeface="Gill Sans"/>
              </a:rPr>
              <a:t>	color:  #FF9966;</a:t>
            </a:r>
            <a:endParaRPr sz="2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Gill Sans"/>
              <a:buNone/>
            </a:pPr>
            <a:r>
              <a:rPr lang="en-US" sz="2800" b="0" i="0" u="none" strike="noStrike" cap="none">
                <a:solidFill>
                  <a:srgbClr val="000000"/>
                </a:solidFill>
                <a:latin typeface="Gill Sans"/>
                <a:ea typeface="Gill Sans"/>
                <a:cs typeface="Gill Sans"/>
                <a:sym typeface="Gill Sans"/>
              </a:rPr>
              <a:t>	text-align: center;</a:t>
            </a:r>
            <a:r>
              <a:rPr lang="en-US" sz="2800" b="0" i="0" u="none" strike="noStrike" cap="none">
                <a:solidFill>
                  <a:srgbClr val="FFCA00"/>
                </a:solidFill>
                <a:latin typeface="Gill Sans"/>
                <a:ea typeface="Gill Sans"/>
                <a:cs typeface="Gill Sans"/>
                <a:sym typeface="Gill Sans"/>
              </a:rPr>
              <a:t> </a:t>
            </a:r>
            <a:endParaRPr sz="2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rgbClr val="000000"/>
              </a:buClr>
              <a:buSzPts val="2800"/>
              <a:buFont typeface="Gill Sans"/>
              <a:buNone/>
            </a:pPr>
            <a:r>
              <a:rPr lang="en-US" sz="2800" b="0" i="0" u="none" strike="noStrike" cap="none">
                <a:solidFill>
                  <a:srgbClr val="000000"/>
                </a:solidFill>
                <a:latin typeface="Gill Sans"/>
                <a:ea typeface="Gill Sans"/>
                <a:cs typeface="Gill Sans"/>
                <a:sym typeface="Gill Sans"/>
              </a:rPr>
              <a:t>}</a:t>
            </a:r>
            <a:endParaRPr sz="1400" b="0" i="0" u="none" strike="noStrike" cap="none">
              <a:solidFill>
                <a:srgbClr val="000000"/>
              </a:solidFill>
              <a:latin typeface="Arial"/>
              <a:ea typeface="Arial"/>
              <a:cs typeface="Arial"/>
              <a:sym typeface="Arial"/>
            </a:endParaRPr>
          </a:p>
        </p:txBody>
      </p:sp>
      <p:pic>
        <p:nvPicPr>
          <p:cNvPr id="577" name="Shape 577"/>
          <p:cNvPicPr preferRelativeResize="0"/>
          <p:nvPr/>
        </p:nvPicPr>
        <p:blipFill rotWithShape="1">
          <a:blip r:embed="rId3">
            <a:alphaModFix/>
          </a:blip>
          <a:srcRect/>
          <a:stretch/>
        </p:blipFill>
        <p:spPr>
          <a:xfrm>
            <a:off x="5589587" y="4132262"/>
            <a:ext cx="433387" cy="204787"/>
          </a:xfrm>
          <a:prstGeom prst="rect">
            <a:avLst/>
          </a:prstGeom>
          <a:noFill/>
          <a:ln>
            <a:noFill/>
          </a:ln>
        </p:spPr>
      </p:pic>
      <p:pic>
        <p:nvPicPr>
          <p:cNvPr id="578" name="Shape 578"/>
          <p:cNvPicPr preferRelativeResize="0"/>
          <p:nvPr/>
        </p:nvPicPr>
        <p:blipFill rotWithShape="1">
          <a:blip r:embed="rId4">
            <a:alphaModFix/>
          </a:blip>
          <a:srcRect/>
          <a:stretch/>
        </p:blipFill>
        <p:spPr>
          <a:xfrm>
            <a:off x="6000750" y="3898900"/>
            <a:ext cx="1841500" cy="342900"/>
          </a:xfrm>
          <a:prstGeom prst="rect">
            <a:avLst/>
          </a:prstGeom>
          <a:noFill/>
          <a:ln>
            <a:noFill/>
          </a:ln>
        </p:spPr>
      </p:pic>
      <p:pic>
        <p:nvPicPr>
          <p:cNvPr id="579" name="Shape 579"/>
          <p:cNvPicPr preferRelativeResize="0"/>
          <p:nvPr/>
        </p:nvPicPr>
        <p:blipFill rotWithShape="1">
          <a:blip r:embed="rId5">
            <a:alphaModFix/>
          </a:blip>
          <a:srcRect/>
          <a:stretch/>
        </p:blipFill>
        <p:spPr>
          <a:xfrm>
            <a:off x="877887" y="5865812"/>
            <a:ext cx="8064500" cy="990600"/>
          </a:xfrm>
          <a:prstGeom prst="rect">
            <a:avLst/>
          </a:prstGeom>
          <a:noFill/>
          <a:ln>
            <a:noFill/>
          </a:ln>
        </p:spPr>
      </p:pic>
      <p:pic>
        <p:nvPicPr>
          <p:cNvPr id="580" name="Shape 580"/>
          <p:cNvPicPr preferRelativeResize="0"/>
          <p:nvPr/>
        </p:nvPicPr>
        <p:blipFill rotWithShape="1">
          <a:blip r:embed="rId6">
            <a:alphaModFix/>
          </a:blip>
          <a:srcRect/>
          <a:stretch/>
        </p:blipFill>
        <p:spPr>
          <a:xfrm>
            <a:off x="2889250" y="5618162"/>
            <a:ext cx="266700" cy="254000"/>
          </a:xfrm>
          <a:prstGeom prst="rect">
            <a:avLst/>
          </a:prstGeom>
          <a:noFill/>
          <a:ln>
            <a:noFill/>
          </a:ln>
        </p:spPr>
      </p:pic>
      <p:pic>
        <p:nvPicPr>
          <p:cNvPr id="581" name="Shape 581"/>
          <p:cNvPicPr preferRelativeResize="0"/>
          <p:nvPr/>
        </p:nvPicPr>
        <p:blipFill rotWithShape="1">
          <a:blip r:embed="rId7">
            <a:alphaModFix/>
          </a:blip>
          <a:srcRect/>
          <a:stretch/>
        </p:blipFill>
        <p:spPr>
          <a:xfrm>
            <a:off x="519112" y="3370262"/>
            <a:ext cx="5194300" cy="342900"/>
          </a:xfrm>
          <a:prstGeom prst="rect">
            <a:avLst/>
          </a:prstGeom>
          <a:noFill/>
          <a:ln>
            <a:noFill/>
          </a:ln>
        </p:spPr>
      </p:pic>
      <p:pic>
        <p:nvPicPr>
          <p:cNvPr id="582" name="Shape 582"/>
          <p:cNvPicPr preferRelativeResize="0"/>
          <p:nvPr/>
        </p:nvPicPr>
        <p:blipFill rotWithShape="1">
          <a:blip r:embed="rId8">
            <a:alphaModFix/>
          </a:blip>
          <a:srcRect/>
          <a:stretch/>
        </p:blipFill>
        <p:spPr>
          <a:xfrm>
            <a:off x="2876550" y="3743325"/>
            <a:ext cx="290512" cy="203200"/>
          </a:xfrm>
          <a:prstGeom prst="rect">
            <a:avLst/>
          </a:prstGeom>
          <a:noFill/>
          <a:ln>
            <a:noFill/>
          </a:ln>
        </p:spPr>
      </p:pic>
      <p:sp>
        <p:nvSpPr>
          <p:cNvPr id="583" name="Shape 583"/>
          <p:cNvSpPr txBox="1"/>
          <p:nvPr/>
        </p:nvSpPr>
        <p:spPr>
          <a:xfrm>
            <a:off x="4624387" y="3783012"/>
            <a:ext cx="890587" cy="573087"/>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FFCA00"/>
              </a:buClr>
              <a:buSzPts val="1600"/>
              <a:buFont typeface="Gill Sans"/>
              <a:buNone/>
            </a:pPr>
            <a:r>
              <a:rPr lang="en-US" sz="1600" b="0" i="0" u="none" strike="noStrike" cap="none">
                <a:solidFill>
                  <a:srgbClr val="FFCA00"/>
                </a:solidFill>
                <a:latin typeface="Gill Sans"/>
                <a:ea typeface="Gill Sans"/>
                <a:cs typeface="Gill Sans"/>
                <a:sym typeface="Gill Sans"/>
              </a:rPr>
              <a:t>property</a:t>
            </a:r>
            <a:endParaRPr sz="1400" b="0" i="0" u="none" strike="noStrike" cap="none">
              <a:solidFill>
                <a:srgbClr val="000000"/>
              </a:solidFill>
              <a:latin typeface="Arial"/>
              <a:ea typeface="Arial"/>
              <a:cs typeface="Arial"/>
              <a:sym typeface="Arial"/>
            </a:endParaRPr>
          </a:p>
        </p:txBody>
      </p:sp>
      <p:pic>
        <p:nvPicPr>
          <p:cNvPr id="584" name="Shape 584"/>
          <p:cNvPicPr preferRelativeResize="0"/>
          <p:nvPr/>
        </p:nvPicPr>
        <p:blipFill rotWithShape="1">
          <a:blip r:embed="rId3">
            <a:alphaModFix/>
          </a:blip>
          <a:srcRect/>
          <a:stretch/>
        </p:blipFill>
        <p:spPr>
          <a:xfrm>
            <a:off x="4116387" y="4132262"/>
            <a:ext cx="433387" cy="204787"/>
          </a:xfrm>
          <a:prstGeom prst="rect">
            <a:avLst/>
          </a:prstGeom>
          <a:noFill/>
          <a:ln>
            <a:noFill/>
          </a:ln>
        </p:spPr>
      </p:pic>
    </p:spTree>
  </p:cSld>
  <p:clrMapOvr>
    <a:masterClrMapping/>
  </p:clrMapOvr>
  <p:transition spd="med">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8"/>
        <p:cNvGrpSpPr/>
        <p:nvPr/>
      </p:nvGrpSpPr>
      <p:grpSpPr>
        <a:xfrm>
          <a:off x="0" y="0"/>
          <a:ext cx="0" cy="0"/>
          <a:chOff x="0" y="0"/>
          <a:chExt cx="0" cy="0"/>
        </a:xfrm>
      </p:grpSpPr>
      <p:sp>
        <p:nvSpPr>
          <p:cNvPr id="589" name="Shape 589"/>
          <p:cNvSpPr txBox="1"/>
          <p:nvPr/>
        </p:nvSpPr>
        <p:spPr>
          <a:xfrm>
            <a:off x="633397" y="736600"/>
            <a:ext cx="11308500" cy="482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HOW DO YOU CONNECT </a:t>
            </a:r>
            <a:r>
              <a:rPr lang="en-US" sz="3200" b="1">
                <a:latin typeface="Helvetica Neue"/>
                <a:ea typeface="Helvetica Neue"/>
                <a:cs typeface="Helvetica Neue"/>
                <a:sym typeface="Helvetica Neue"/>
              </a:rPr>
              <a:t>CSS</a:t>
            </a:r>
            <a:r>
              <a:rPr lang="en-US" sz="3200" b="1" i="0" u="none" strike="noStrike" cap="none">
                <a:solidFill>
                  <a:srgbClr val="000000"/>
                </a:solidFill>
                <a:latin typeface="Helvetica Neue"/>
                <a:ea typeface="Helvetica Neue"/>
                <a:cs typeface="Helvetica Neue"/>
                <a:sym typeface="Helvetica Neue"/>
              </a:rPr>
              <a:t> FILES </a:t>
            </a:r>
            <a:r>
              <a:rPr lang="en-US" sz="3200" b="1">
                <a:latin typeface="Helvetica Neue"/>
                <a:ea typeface="Helvetica Neue"/>
                <a:cs typeface="Helvetica Neue"/>
                <a:sym typeface="Helvetica Neue"/>
              </a:rPr>
              <a:t>TO HTML FILES</a:t>
            </a:r>
            <a:r>
              <a:rPr lang="en-US" sz="3200" b="1" i="0" u="none" strike="noStrike" cap="none">
                <a:solidFill>
                  <a:srgbClr val="000000"/>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p:txBody>
      </p:sp>
      <p:sp>
        <p:nvSpPr>
          <p:cNvPr id="590" name="Shape 590"/>
          <p:cNvSpPr txBox="1"/>
          <p:nvPr/>
        </p:nvSpPr>
        <p:spPr>
          <a:xfrm>
            <a:off x="1803400" y="1995475"/>
            <a:ext cx="10307400" cy="636600"/>
          </a:xfrm>
          <a:prstGeom prst="rect">
            <a:avLst/>
          </a:prstGeom>
          <a:solidFill>
            <a:srgbClr val="434343"/>
          </a:solid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600"/>
              <a:buFont typeface="Helvetica Neue"/>
              <a:buNone/>
            </a:pPr>
            <a:r>
              <a:rPr lang="en-US" sz="3600" b="0" i="0" u="none" strike="noStrike" cap="none">
                <a:solidFill>
                  <a:srgbClr val="FFFFFF"/>
                </a:solidFill>
                <a:latin typeface="Helvetica Neue"/>
                <a:ea typeface="Helvetica Neue"/>
                <a:cs typeface="Helvetica Neue"/>
                <a:sym typeface="Helvetica Neue"/>
              </a:rPr>
              <a:t>&lt;</a:t>
            </a:r>
            <a:r>
              <a:rPr lang="en-US" sz="3600" b="0" i="0" u="none" strike="noStrike" cap="none">
                <a:solidFill>
                  <a:srgbClr val="FF0000"/>
                </a:solidFill>
                <a:latin typeface="Helvetica Neue"/>
                <a:ea typeface="Helvetica Neue"/>
                <a:cs typeface="Helvetica Neue"/>
                <a:sym typeface="Helvetica Neue"/>
              </a:rPr>
              <a:t>link</a:t>
            </a:r>
            <a:r>
              <a:rPr lang="en-US" sz="3600" b="0" i="0" u="none" strike="noStrike" cap="none">
                <a:solidFill>
                  <a:srgbClr val="000000"/>
                </a:solidFill>
                <a:latin typeface="Helvetica Neue"/>
                <a:ea typeface="Helvetica Neue"/>
                <a:cs typeface="Helvetica Neue"/>
                <a:sym typeface="Helvetica Neue"/>
              </a:rPr>
              <a:t> </a:t>
            </a:r>
            <a:r>
              <a:rPr lang="en-US" sz="3600" b="0" i="0" u="none" strike="noStrike" cap="none">
                <a:solidFill>
                  <a:srgbClr val="E69138"/>
                </a:solidFill>
                <a:latin typeface="Helvetica Neue"/>
                <a:ea typeface="Helvetica Neue"/>
                <a:cs typeface="Helvetica Neue"/>
                <a:sym typeface="Helvetica Neue"/>
              </a:rPr>
              <a:t>rel</a:t>
            </a:r>
            <a:r>
              <a:rPr lang="en-US" sz="3600" b="0" i="0" u="none" strike="noStrike" cap="none">
                <a:solidFill>
                  <a:srgbClr val="FFFFFF"/>
                </a:solidFill>
                <a:latin typeface="Helvetica Neue"/>
                <a:ea typeface="Helvetica Neue"/>
                <a:cs typeface="Helvetica Neue"/>
                <a:sym typeface="Helvetica Neue"/>
              </a:rPr>
              <a:t>=“</a:t>
            </a:r>
            <a:r>
              <a:rPr lang="en-US" sz="3600" b="0" i="0" u="none" strike="noStrike" cap="none">
                <a:solidFill>
                  <a:srgbClr val="6AA84F"/>
                </a:solidFill>
                <a:latin typeface="Helvetica Neue"/>
                <a:ea typeface="Helvetica Neue"/>
                <a:cs typeface="Helvetica Neue"/>
                <a:sym typeface="Helvetica Neue"/>
              </a:rPr>
              <a:t>stylesheet</a:t>
            </a:r>
            <a:r>
              <a:rPr lang="en-US" sz="3600" b="0" i="0" u="none" strike="noStrike" cap="none">
                <a:solidFill>
                  <a:srgbClr val="FFFFFF"/>
                </a:solidFill>
                <a:latin typeface="Helvetica Neue"/>
                <a:ea typeface="Helvetica Neue"/>
                <a:cs typeface="Helvetica Neue"/>
                <a:sym typeface="Helvetica Neue"/>
              </a:rPr>
              <a:t>”</a:t>
            </a:r>
            <a:r>
              <a:rPr lang="en-US" sz="3600" b="0" i="0" u="none" strike="noStrike" cap="none">
                <a:solidFill>
                  <a:srgbClr val="000000"/>
                </a:solidFill>
                <a:latin typeface="Helvetica Neue"/>
                <a:ea typeface="Helvetica Neue"/>
                <a:cs typeface="Helvetica Neue"/>
                <a:sym typeface="Helvetica Neue"/>
              </a:rPr>
              <a:t>  </a:t>
            </a:r>
            <a:r>
              <a:rPr lang="en-US" sz="3600" b="0" i="0" u="none" strike="noStrike" cap="none">
                <a:solidFill>
                  <a:srgbClr val="E69138"/>
                </a:solidFill>
                <a:latin typeface="Helvetica Neue"/>
                <a:ea typeface="Helvetica Neue"/>
                <a:cs typeface="Helvetica Neue"/>
                <a:sym typeface="Helvetica Neue"/>
              </a:rPr>
              <a:t>href</a:t>
            </a:r>
            <a:r>
              <a:rPr lang="en-US" sz="3600" b="0" i="0" u="none" strike="noStrike" cap="none">
                <a:solidFill>
                  <a:srgbClr val="FFFFFF"/>
                </a:solidFill>
                <a:latin typeface="Helvetica Neue"/>
                <a:ea typeface="Helvetica Neue"/>
                <a:cs typeface="Helvetica Neue"/>
                <a:sym typeface="Helvetica Neue"/>
              </a:rPr>
              <a:t>=“</a:t>
            </a:r>
            <a:r>
              <a:rPr lang="en-US" sz="3600" b="0" i="0" u="none" strike="noStrike" cap="none">
                <a:solidFill>
                  <a:srgbClr val="6AA84F"/>
                </a:solidFill>
                <a:latin typeface="Helvetica Neue"/>
                <a:ea typeface="Helvetica Neue"/>
                <a:cs typeface="Helvetica Neue"/>
                <a:sym typeface="Helvetica Neue"/>
              </a:rPr>
              <a:t>style.css</a:t>
            </a:r>
            <a:r>
              <a:rPr lang="en-US" sz="3600">
                <a:solidFill>
                  <a:srgbClr val="FFFFFF"/>
                </a:solidFill>
                <a:latin typeface="Helvetica Neue"/>
                <a:ea typeface="Helvetica Neue"/>
                <a:cs typeface="Helvetica Neue"/>
                <a:sym typeface="Helvetica Neue"/>
              </a:rPr>
              <a:t>”</a:t>
            </a:r>
            <a:r>
              <a:rPr lang="en-US" sz="3600" b="0" i="0" u="none" strike="noStrike" cap="none">
                <a:solidFill>
                  <a:srgbClr val="FFFFFF"/>
                </a:solidFill>
                <a:latin typeface="Helvetica Neue"/>
                <a:ea typeface="Helvetica Neue"/>
                <a:cs typeface="Helvetica Neue"/>
                <a:sym typeface="Helvetica Neue"/>
              </a:rPr>
              <a:t>&gt;</a:t>
            </a:r>
            <a:endParaRPr sz="1400" b="0" i="0" u="none" strike="noStrike" cap="none">
              <a:solidFill>
                <a:srgbClr val="FFFFFF"/>
              </a:solidFill>
              <a:latin typeface="Arial"/>
              <a:ea typeface="Arial"/>
              <a:cs typeface="Arial"/>
              <a:sym typeface="Arial"/>
            </a:endParaRPr>
          </a:p>
        </p:txBody>
      </p:sp>
      <p:pic>
        <p:nvPicPr>
          <p:cNvPr id="591" name="Shape 591"/>
          <p:cNvPicPr preferRelativeResize="0"/>
          <p:nvPr/>
        </p:nvPicPr>
        <p:blipFill rotWithShape="1">
          <a:blip r:embed="rId3">
            <a:alphaModFix/>
          </a:blip>
          <a:srcRect/>
          <a:stretch/>
        </p:blipFill>
        <p:spPr>
          <a:xfrm>
            <a:off x="3007100" y="3048050"/>
            <a:ext cx="7182424" cy="3669225"/>
          </a:xfrm>
          <a:prstGeom prst="rect">
            <a:avLst/>
          </a:prstGeom>
          <a:noFill/>
          <a:ln>
            <a:noFill/>
          </a:ln>
        </p:spPr>
      </p:pic>
    </p:spTree>
  </p:cSld>
  <p:clrMapOvr>
    <a:masterClrMapping/>
  </p:clrMapOvr>
  <p:transition spd="med">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5"/>
        <p:cNvGrpSpPr/>
        <p:nvPr/>
      </p:nvGrpSpPr>
      <p:grpSpPr>
        <a:xfrm>
          <a:off x="0" y="0"/>
          <a:ext cx="0" cy="0"/>
          <a:chOff x="0" y="0"/>
          <a:chExt cx="0" cy="0"/>
        </a:xfrm>
      </p:grpSpPr>
      <p:pic>
        <p:nvPicPr>
          <p:cNvPr id="596" name="Shape 596"/>
          <p:cNvPicPr preferRelativeResize="0"/>
          <p:nvPr/>
        </p:nvPicPr>
        <p:blipFill rotWithShape="1">
          <a:blip r:embed="rId3">
            <a:alphaModFix/>
          </a:blip>
          <a:srcRect/>
          <a:stretch/>
        </p:blipFill>
        <p:spPr>
          <a:xfrm>
            <a:off x="1065212" y="3100387"/>
            <a:ext cx="952500" cy="952500"/>
          </a:xfrm>
          <a:prstGeom prst="rect">
            <a:avLst/>
          </a:prstGeom>
          <a:noFill/>
          <a:ln>
            <a:noFill/>
          </a:ln>
        </p:spPr>
      </p:pic>
      <p:sp>
        <p:nvSpPr>
          <p:cNvPr id="597" name="Shape 597"/>
          <p:cNvSpPr txBox="1"/>
          <p:nvPr/>
        </p:nvSpPr>
        <p:spPr>
          <a:xfrm>
            <a:off x="725487" y="3424237"/>
            <a:ext cx="2759075" cy="579437"/>
          </a:xfrm>
          <a:prstGeom prst="rect">
            <a:avLst/>
          </a:prstGeom>
          <a:noFill/>
          <a:ln>
            <a:noFill/>
          </a:ln>
        </p:spPr>
        <p:txBody>
          <a:bodyPr spcFirstLastPara="1" wrap="square" lIns="91425" tIns="91425" rIns="91425" bIns="91425" anchor="ctr" anchorCtr="0">
            <a:noAutofit/>
          </a:bodyPr>
          <a:lstStyle/>
          <a:p>
            <a:pPr marL="0" marR="0" lvl="0" indent="457200" algn="l" rtl="0">
              <a:lnSpc>
                <a:spcPct val="120000"/>
              </a:lnSpc>
              <a:spcBef>
                <a:spcPts val="0"/>
              </a:spcBef>
              <a:spcAft>
                <a:spcPts val="0"/>
              </a:spcAft>
              <a:buClr>
                <a:srgbClr val="FFFFFF"/>
              </a:buClr>
              <a:buSzPts val="1100"/>
              <a:buFont typeface="Oswald"/>
              <a:buNone/>
            </a:pPr>
            <a:r>
              <a:rPr lang="en-US" sz="1100" b="1" i="0" u="none" strike="noStrike" cap="none">
                <a:solidFill>
                  <a:srgbClr val="FFFFFF"/>
                </a:solidFill>
                <a:latin typeface="Oswald"/>
                <a:ea typeface="Oswald"/>
                <a:cs typeface="Oswald"/>
                <a:sym typeface="Oswald"/>
              </a:rPr>
              <a:t>EXERCISE</a:t>
            </a:r>
            <a:endParaRPr sz="1400" b="0" i="0" u="none" strike="noStrike" cap="none">
              <a:solidFill>
                <a:srgbClr val="000000"/>
              </a:solidFill>
              <a:latin typeface="Arial"/>
              <a:ea typeface="Arial"/>
              <a:cs typeface="Arial"/>
              <a:sym typeface="Arial"/>
            </a:endParaRPr>
          </a:p>
        </p:txBody>
      </p:sp>
      <p:sp>
        <p:nvSpPr>
          <p:cNvPr id="598" name="Shape 598"/>
          <p:cNvSpPr txBox="1"/>
          <p:nvPr/>
        </p:nvSpPr>
        <p:spPr>
          <a:xfrm>
            <a:off x="2978150" y="2085975"/>
            <a:ext cx="7559675" cy="3530600"/>
          </a:xfrm>
          <a:prstGeom prst="rect">
            <a:avLst/>
          </a:prstGeom>
          <a:noFill/>
          <a:ln>
            <a:noFill/>
          </a:ln>
        </p:spPr>
        <p:txBody>
          <a:bodyPr spcFirstLastPara="1" wrap="square" lIns="50800" tIns="50800" rIns="50800" bIns="50800" anchor="ctr" anchorCtr="0">
            <a:noAutofit/>
          </a:bodyPr>
          <a:lstStyle/>
          <a:p>
            <a:pPr marL="457200" marR="0" lvl="0" indent="-342900" algn="l" rtl="0">
              <a:lnSpc>
                <a:spcPct val="150000"/>
              </a:lnSpc>
              <a:spcBef>
                <a:spcPts val="0"/>
              </a:spcBef>
              <a:spcAft>
                <a:spcPts val="0"/>
              </a:spcAft>
              <a:buClr>
                <a:srgbClr val="000000"/>
              </a:buClr>
              <a:buSzPts val="1800"/>
              <a:buFont typeface="Helvetica Neue"/>
              <a:buAutoNum type="arabicPeriod"/>
            </a:pPr>
            <a:r>
              <a:rPr lang="en-US" sz="1800" b="0" i="0" u="none" strike="noStrike" cap="none">
                <a:solidFill>
                  <a:srgbClr val="000000"/>
                </a:solidFill>
                <a:latin typeface="Helvetica Neue"/>
                <a:ea typeface="Helvetica Neue"/>
                <a:cs typeface="Helvetica Neue"/>
                <a:sym typeface="Helvetica Neue"/>
              </a:rPr>
              <a:t>You should still have the “Coding 101” folder open in your editor</a:t>
            </a:r>
            <a:endParaRPr sz="1800" b="0" i="0" u="none" strike="noStrike" cap="none">
              <a:solidFill>
                <a:srgbClr val="000000"/>
              </a:solidFill>
              <a:latin typeface="Helvetica Neue"/>
              <a:ea typeface="Helvetica Neue"/>
              <a:cs typeface="Helvetica Neue"/>
              <a:sym typeface="Helvetica Neue"/>
            </a:endParaRPr>
          </a:p>
          <a:p>
            <a:pPr marL="457200" marR="0" lvl="0" indent="-342900" algn="l" rtl="0">
              <a:lnSpc>
                <a:spcPct val="150000"/>
              </a:lnSpc>
              <a:spcBef>
                <a:spcPts val="1000"/>
              </a:spcBef>
              <a:spcAft>
                <a:spcPts val="0"/>
              </a:spcAft>
              <a:buClr>
                <a:srgbClr val="000000"/>
              </a:buClr>
              <a:buSzPts val="1800"/>
              <a:buFont typeface="Helvetica Neue"/>
              <a:buAutoNum type="arabicPeriod"/>
            </a:pPr>
            <a:r>
              <a:rPr lang="en-US" sz="1800" b="0" i="0" u="none" strike="noStrike" cap="none">
                <a:solidFill>
                  <a:srgbClr val="000000"/>
                </a:solidFill>
                <a:latin typeface="Helvetica Neue"/>
                <a:ea typeface="Helvetica Neue"/>
                <a:cs typeface="Helvetica Neue"/>
                <a:sym typeface="Helvetica Neue"/>
              </a:rPr>
              <a:t>Create a new file from the editor, save the file as “style.css”</a:t>
            </a:r>
            <a:endParaRPr sz="1800" b="0" i="0" u="none" strike="noStrike" cap="none">
              <a:solidFill>
                <a:srgbClr val="000000"/>
              </a:solidFill>
              <a:latin typeface="Helvetica Neue"/>
              <a:ea typeface="Helvetica Neue"/>
              <a:cs typeface="Helvetica Neue"/>
              <a:sym typeface="Helvetica Neue"/>
            </a:endParaRPr>
          </a:p>
          <a:p>
            <a:pPr marL="457200" marR="0" lvl="0" indent="-342900" algn="l" rtl="0">
              <a:lnSpc>
                <a:spcPct val="150000"/>
              </a:lnSpc>
              <a:spcBef>
                <a:spcPts val="1000"/>
              </a:spcBef>
              <a:spcAft>
                <a:spcPts val="0"/>
              </a:spcAft>
              <a:buClr>
                <a:srgbClr val="000000"/>
              </a:buClr>
              <a:buSzPts val="1800"/>
              <a:buFont typeface="Helvetica Neue"/>
              <a:buAutoNum type="arabicPeriod"/>
            </a:pPr>
            <a:r>
              <a:rPr lang="en-US" sz="1800" b="0" i="0" u="none" strike="noStrike" cap="none">
                <a:solidFill>
                  <a:srgbClr val="000000"/>
                </a:solidFill>
                <a:latin typeface="Helvetica Neue"/>
                <a:ea typeface="Helvetica Neue"/>
                <a:cs typeface="Helvetica Neue"/>
                <a:sym typeface="Helvetica Neue"/>
              </a:rPr>
              <a:t>Add a few CSS properties(color, background-color, font-family, text-align) to the content created in the last activity  </a:t>
            </a:r>
            <a:endParaRPr sz="1800" b="0" i="0" u="none" strike="noStrike" cap="none">
              <a:solidFill>
                <a:srgbClr val="000000"/>
              </a:solidFill>
              <a:latin typeface="Helvetica Neue"/>
              <a:ea typeface="Helvetica Neue"/>
              <a:cs typeface="Helvetica Neue"/>
              <a:sym typeface="Helvetica Neue"/>
            </a:endParaRPr>
          </a:p>
          <a:p>
            <a:pPr marL="457200" marR="0" lvl="0" indent="-342900" algn="l" rtl="0">
              <a:lnSpc>
                <a:spcPct val="150000"/>
              </a:lnSpc>
              <a:spcBef>
                <a:spcPts val="1000"/>
              </a:spcBef>
              <a:spcAft>
                <a:spcPts val="0"/>
              </a:spcAft>
              <a:buClr>
                <a:srgbClr val="000000"/>
              </a:buClr>
              <a:buSzPts val="1800"/>
              <a:buFont typeface="Helvetica Neue"/>
              <a:buAutoNum type="arabicPeriod"/>
            </a:pPr>
            <a:r>
              <a:rPr lang="en-US" sz="1800" b="0" i="0" u="none" strike="noStrike" cap="none">
                <a:solidFill>
                  <a:srgbClr val="000000"/>
                </a:solidFill>
                <a:latin typeface="Helvetica Neue"/>
                <a:ea typeface="Helvetica Neue"/>
                <a:cs typeface="Helvetica Neue"/>
                <a:sym typeface="Helvetica Neue"/>
              </a:rPr>
              <a:t>Connect your external CSS file to your HTML file</a:t>
            </a:r>
            <a:endParaRPr sz="1800" b="0" i="0" u="none" strike="noStrike" cap="none">
              <a:solidFill>
                <a:srgbClr val="000000"/>
              </a:solidFill>
              <a:latin typeface="Helvetica Neue"/>
              <a:ea typeface="Helvetica Neue"/>
              <a:cs typeface="Helvetica Neue"/>
              <a:sym typeface="Helvetica Neue"/>
            </a:endParaRPr>
          </a:p>
          <a:p>
            <a:pPr marL="457200" marR="0" lvl="0" indent="-342900" algn="l" rtl="0">
              <a:lnSpc>
                <a:spcPct val="150000"/>
              </a:lnSpc>
              <a:spcBef>
                <a:spcPts val="1000"/>
              </a:spcBef>
              <a:spcAft>
                <a:spcPts val="0"/>
              </a:spcAft>
              <a:buClr>
                <a:srgbClr val="000000"/>
              </a:buClr>
              <a:buSzPts val="1800"/>
              <a:buFont typeface="Helvetica Neue"/>
              <a:buAutoNum type="arabicPeriod"/>
            </a:pPr>
            <a:r>
              <a:rPr lang="en-US" sz="1800" b="0" i="0" u="none" strike="noStrike" cap="none">
                <a:solidFill>
                  <a:srgbClr val="000000"/>
                </a:solidFill>
                <a:latin typeface="Helvetica Neue"/>
                <a:ea typeface="Helvetica Neue"/>
                <a:cs typeface="Helvetica Neue"/>
                <a:sym typeface="Helvetica Neue"/>
              </a:rPr>
              <a:t>Open up the HTML file in Google Chrome</a:t>
            </a:r>
            <a:endParaRPr sz="1400" b="0" i="0" u="none" strike="noStrike" cap="none">
              <a:solidFill>
                <a:srgbClr val="000000"/>
              </a:solidFill>
              <a:latin typeface="Arial"/>
              <a:ea typeface="Arial"/>
              <a:cs typeface="Arial"/>
              <a:sym typeface="Arial"/>
            </a:endParaRPr>
          </a:p>
        </p:txBody>
      </p:sp>
      <p:sp>
        <p:nvSpPr>
          <p:cNvPr id="599" name="Shape 599"/>
          <p:cNvSpPr txBox="1"/>
          <p:nvPr/>
        </p:nvSpPr>
        <p:spPr>
          <a:xfrm>
            <a:off x="2989262" y="1774825"/>
            <a:ext cx="3733800" cy="30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0"/>
              <a:buFont typeface="Helvetica Neue"/>
              <a:buNone/>
            </a:pPr>
            <a:r>
              <a:rPr lang="en-US" sz="2000" b="1" i="0" u="none" strike="noStrike" cap="none">
                <a:solidFill>
                  <a:srgbClr val="000000"/>
                </a:solidFill>
                <a:latin typeface="Helvetica Neue"/>
                <a:ea typeface="Helvetica Neue"/>
                <a:cs typeface="Helvetica Neue"/>
                <a:sym typeface="Helvetica Neue"/>
              </a:rPr>
              <a:t>DIRECTIONS</a:t>
            </a:r>
            <a:endParaRPr sz="1400" b="0" i="0" u="none" strike="noStrike" cap="none">
              <a:solidFill>
                <a:srgbClr val="000000"/>
              </a:solidFill>
              <a:latin typeface="Arial"/>
              <a:ea typeface="Arial"/>
              <a:cs typeface="Arial"/>
              <a:sym typeface="Arial"/>
            </a:endParaRPr>
          </a:p>
        </p:txBody>
      </p:sp>
      <p:cxnSp>
        <p:nvCxnSpPr>
          <p:cNvPr id="600" name="Shape 600"/>
          <p:cNvCxnSpPr/>
          <p:nvPr/>
        </p:nvCxnSpPr>
        <p:spPr>
          <a:xfrm rot="10800000">
            <a:off x="2498725" y="1754187"/>
            <a:ext cx="0" cy="4660900"/>
          </a:xfrm>
          <a:prstGeom prst="straightConnector1">
            <a:avLst/>
          </a:prstGeom>
          <a:noFill/>
          <a:ln w="9525" cap="flat" cmpd="sng">
            <a:solidFill>
              <a:srgbClr val="B7B7B7"/>
            </a:solidFill>
            <a:prstDash val="solid"/>
            <a:round/>
            <a:headEnd type="none" w="sm" len="sm"/>
            <a:tailEnd type="none" w="sm" len="sm"/>
          </a:ln>
        </p:spPr>
      </p:cxnSp>
      <p:sp>
        <p:nvSpPr>
          <p:cNvPr id="601" name="Shape 601"/>
          <p:cNvSpPr txBox="1"/>
          <p:nvPr/>
        </p:nvSpPr>
        <p:spPr>
          <a:xfrm>
            <a:off x="633412" y="736600"/>
            <a:ext cx="9539287" cy="482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200"/>
              <a:buFont typeface="Helvetica Neue"/>
              <a:buNone/>
            </a:pPr>
            <a:r>
              <a:rPr lang="en-US" sz="3200" b="1" i="0" u="none" strike="noStrike" cap="none">
                <a:solidFill>
                  <a:srgbClr val="000000"/>
                </a:solidFill>
                <a:latin typeface="Helvetica Neue"/>
                <a:ea typeface="Helvetica Neue"/>
                <a:cs typeface="Helvetica Neue"/>
                <a:sym typeface="Helvetica Neue"/>
              </a:rPr>
              <a:t>ACTIVITY: CREATING YOUR FIRST CSS FILE</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609600" y="228600"/>
            <a:ext cx="3770874" cy="2840775"/>
          </a:xfrm>
          <a:prstGeom prst="rect">
            <a:avLst/>
          </a:prstGeom>
          <a:noFill/>
          <a:ln>
            <a:noFill/>
          </a:ln>
        </p:spPr>
      </p:pic>
      <p:pic>
        <p:nvPicPr>
          <p:cNvPr id="224" name="Shape 224"/>
          <p:cNvPicPr preferRelativeResize="0"/>
          <p:nvPr/>
        </p:nvPicPr>
        <p:blipFill>
          <a:blip r:embed="rId4">
            <a:alphaModFix/>
          </a:blip>
          <a:stretch>
            <a:fillRect/>
          </a:stretch>
        </p:blipFill>
        <p:spPr>
          <a:xfrm>
            <a:off x="9688450" y="273701"/>
            <a:ext cx="1898749" cy="2935351"/>
          </a:xfrm>
          <a:prstGeom prst="rect">
            <a:avLst/>
          </a:prstGeom>
          <a:noFill/>
          <a:ln>
            <a:noFill/>
          </a:ln>
        </p:spPr>
      </p:pic>
      <p:sp>
        <p:nvSpPr>
          <p:cNvPr id="225" name="Shape 225"/>
          <p:cNvSpPr/>
          <p:nvPr/>
        </p:nvSpPr>
        <p:spPr>
          <a:xfrm>
            <a:off x="4543925" y="1270950"/>
            <a:ext cx="4812600" cy="703500"/>
          </a:xfrm>
          <a:prstGeom prst="rightArrow">
            <a:avLst>
              <a:gd name="adj1" fmla="val 50000"/>
              <a:gd name="adj2" fmla="val 50000"/>
            </a:avLst>
          </a:prstGeom>
          <a:solidFill>
            <a:srgbClr val="FF9900"/>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www.nexgencodecamp.com.au</a:t>
            </a:r>
            <a:endParaRPr sz="1200">
              <a:solidFill>
                <a:srgbClr val="FFFFFF"/>
              </a:solidFill>
              <a:latin typeface="Varela Round"/>
              <a:ea typeface="Varela Round"/>
              <a:cs typeface="Varela Round"/>
              <a:sym typeface="Varela Round"/>
            </a:endParaRPr>
          </a:p>
        </p:txBody>
      </p:sp>
      <p:sp>
        <p:nvSpPr>
          <p:cNvPr id="226" name="Shape 226"/>
          <p:cNvSpPr/>
          <p:nvPr/>
        </p:nvSpPr>
        <p:spPr>
          <a:xfrm flipH="1">
            <a:off x="4530725" y="2137275"/>
            <a:ext cx="4825800" cy="703500"/>
          </a:xfrm>
          <a:prstGeom prst="rightArrow">
            <a:avLst>
              <a:gd name="adj1" fmla="val 50000"/>
              <a:gd name="adj2" fmla="val 50000"/>
            </a:avLst>
          </a:prstGeom>
          <a:solidFill>
            <a:schemeClr val="lt1"/>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200.100.10.1</a:t>
            </a:r>
            <a:endParaRPr sz="1200">
              <a:solidFill>
                <a:srgbClr val="FFFFFF"/>
              </a:solidFill>
              <a:latin typeface="Varela Round"/>
              <a:ea typeface="Varela Round"/>
              <a:cs typeface="Varela Round"/>
              <a:sym typeface="Varela Round"/>
            </a:endParaRPr>
          </a:p>
        </p:txBody>
      </p:sp>
      <p:sp>
        <p:nvSpPr>
          <p:cNvPr id="227" name="Shape 227"/>
          <p:cNvSpPr txBox="1"/>
          <p:nvPr/>
        </p:nvSpPr>
        <p:spPr>
          <a:xfrm>
            <a:off x="9861775" y="3209050"/>
            <a:ext cx="2490000" cy="47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DNS (Domain Name Server)</a:t>
            </a:r>
            <a:endParaRPr/>
          </a:p>
        </p:txBody>
      </p:sp>
    </p:spTree>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1"/>
        <p:cNvGrpSpPr/>
        <p:nvPr/>
      </p:nvGrpSpPr>
      <p:grpSpPr>
        <a:xfrm>
          <a:off x="0" y="0"/>
          <a:ext cx="0" cy="0"/>
          <a:chOff x="0" y="0"/>
          <a:chExt cx="0" cy="0"/>
        </a:xfrm>
      </p:grpSpPr>
      <p:pic>
        <p:nvPicPr>
          <p:cNvPr id="232" name="Shape 232"/>
          <p:cNvPicPr preferRelativeResize="0"/>
          <p:nvPr/>
        </p:nvPicPr>
        <p:blipFill>
          <a:blip r:embed="rId3">
            <a:alphaModFix/>
          </a:blip>
          <a:stretch>
            <a:fillRect/>
          </a:stretch>
        </p:blipFill>
        <p:spPr>
          <a:xfrm>
            <a:off x="609600" y="228600"/>
            <a:ext cx="3770874" cy="2840775"/>
          </a:xfrm>
          <a:prstGeom prst="rect">
            <a:avLst/>
          </a:prstGeom>
          <a:noFill/>
          <a:ln>
            <a:noFill/>
          </a:ln>
        </p:spPr>
      </p:pic>
      <p:pic>
        <p:nvPicPr>
          <p:cNvPr id="233" name="Shape 233"/>
          <p:cNvPicPr preferRelativeResize="0"/>
          <p:nvPr/>
        </p:nvPicPr>
        <p:blipFill>
          <a:blip r:embed="rId4">
            <a:alphaModFix/>
          </a:blip>
          <a:stretch>
            <a:fillRect/>
          </a:stretch>
        </p:blipFill>
        <p:spPr>
          <a:xfrm>
            <a:off x="9688450" y="273701"/>
            <a:ext cx="1898749" cy="2935351"/>
          </a:xfrm>
          <a:prstGeom prst="rect">
            <a:avLst/>
          </a:prstGeom>
          <a:noFill/>
          <a:ln>
            <a:noFill/>
          </a:ln>
        </p:spPr>
      </p:pic>
      <p:sp>
        <p:nvSpPr>
          <p:cNvPr id="234" name="Shape 234"/>
          <p:cNvSpPr/>
          <p:nvPr/>
        </p:nvSpPr>
        <p:spPr>
          <a:xfrm>
            <a:off x="4543925" y="1270950"/>
            <a:ext cx="4812600" cy="703500"/>
          </a:xfrm>
          <a:prstGeom prst="rightArrow">
            <a:avLst>
              <a:gd name="adj1" fmla="val 50000"/>
              <a:gd name="adj2" fmla="val 50000"/>
            </a:avLst>
          </a:prstGeom>
          <a:solidFill>
            <a:srgbClr val="FF9900"/>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www.nexgencodecamp.com.au</a:t>
            </a:r>
            <a:endParaRPr sz="1200">
              <a:solidFill>
                <a:srgbClr val="FFFFFF"/>
              </a:solidFill>
              <a:latin typeface="Varela Round"/>
              <a:ea typeface="Varela Round"/>
              <a:cs typeface="Varela Round"/>
              <a:sym typeface="Varela Round"/>
            </a:endParaRPr>
          </a:p>
        </p:txBody>
      </p:sp>
      <p:sp>
        <p:nvSpPr>
          <p:cNvPr id="235" name="Shape 235"/>
          <p:cNvSpPr/>
          <p:nvPr/>
        </p:nvSpPr>
        <p:spPr>
          <a:xfrm flipH="1">
            <a:off x="4530725" y="2137275"/>
            <a:ext cx="4825800" cy="703500"/>
          </a:xfrm>
          <a:prstGeom prst="rightArrow">
            <a:avLst>
              <a:gd name="adj1" fmla="val 50000"/>
              <a:gd name="adj2" fmla="val 50000"/>
            </a:avLst>
          </a:prstGeom>
          <a:solidFill>
            <a:schemeClr val="lt1"/>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200.100.10.1</a:t>
            </a:r>
            <a:endParaRPr sz="1200">
              <a:solidFill>
                <a:srgbClr val="FFFFFF"/>
              </a:solidFill>
              <a:latin typeface="Varela Round"/>
              <a:ea typeface="Varela Round"/>
              <a:cs typeface="Varela Round"/>
              <a:sym typeface="Varela Round"/>
            </a:endParaRPr>
          </a:p>
        </p:txBody>
      </p:sp>
      <p:sp>
        <p:nvSpPr>
          <p:cNvPr id="236" name="Shape 236"/>
          <p:cNvSpPr txBox="1"/>
          <p:nvPr/>
        </p:nvSpPr>
        <p:spPr>
          <a:xfrm>
            <a:off x="9861775" y="3209050"/>
            <a:ext cx="2490000" cy="47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DNS (Domain Name Server)</a:t>
            </a:r>
            <a:endParaRPr/>
          </a:p>
        </p:txBody>
      </p:sp>
      <p:pic>
        <p:nvPicPr>
          <p:cNvPr id="237" name="Shape 237"/>
          <p:cNvPicPr preferRelativeResize="0"/>
          <p:nvPr/>
        </p:nvPicPr>
        <p:blipFill>
          <a:blip r:embed="rId5">
            <a:alphaModFix/>
          </a:blip>
          <a:stretch>
            <a:fillRect/>
          </a:stretch>
        </p:blipFill>
        <p:spPr>
          <a:xfrm flipH="1">
            <a:off x="6752727" y="5050900"/>
            <a:ext cx="1724548" cy="2066352"/>
          </a:xfrm>
          <a:prstGeom prst="rect">
            <a:avLst/>
          </a:prstGeom>
          <a:noFill/>
          <a:ln>
            <a:noFill/>
          </a:ln>
        </p:spPr>
      </p:pic>
      <p:sp>
        <p:nvSpPr>
          <p:cNvPr id="238" name="Shape 238"/>
          <p:cNvSpPr/>
          <p:nvPr/>
        </p:nvSpPr>
        <p:spPr>
          <a:xfrm rot="10800000" flipH="1">
            <a:off x="1618450" y="3153225"/>
            <a:ext cx="2579400" cy="3628800"/>
          </a:xfrm>
          <a:prstGeom prst="bentArrow">
            <a:avLst>
              <a:gd name="adj1" fmla="val 16882"/>
              <a:gd name="adj2" fmla="val 17653"/>
              <a:gd name="adj3" fmla="val 26178"/>
              <a:gd name="adj4" fmla="val 42423"/>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9" name="Shape 239"/>
          <p:cNvSpPr txBox="1"/>
          <p:nvPr/>
        </p:nvSpPr>
        <p:spPr>
          <a:xfrm>
            <a:off x="4530725" y="6070325"/>
            <a:ext cx="20670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Fetch 200.100.10.1 from Web Server</a:t>
            </a:r>
            <a:endParaRPr/>
          </a:p>
        </p:txBody>
      </p:sp>
    </p:spTree>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pic>
        <p:nvPicPr>
          <p:cNvPr id="244" name="Shape 244"/>
          <p:cNvPicPr preferRelativeResize="0"/>
          <p:nvPr/>
        </p:nvPicPr>
        <p:blipFill>
          <a:blip r:embed="rId3">
            <a:alphaModFix/>
          </a:blip>
          <a:stretch>
            <a:fillRect/>
          </a:stretch>
        </p:blipFill>
        <p:spPr>
          <a:xfrm>
            <a:off x="8788550" y="5480500"/>
            <a:ext cx="2541072" cy="1588176"/>
          </a:xfrm>
          <a:prstGeom prst="rect">
            <a:avLst/>
          </a:prstGeom>
          <a:noFill/>
          <a:ln>
            <a:noFill/>
          </a:ln>
        </p:spPr>
      </p:pic>
      <p:pic>
        <p:nvPicPr>
          <p:cNvPr id="245" name="Shape 245"/>
          <p:cNvPicPr preferRelativeResize="0"/>
          <p:nvPr/>
        </p:nvPicPr>
        <p:blipFill>
          <a:blip r:embed="rId4">
            <a:alphaModFix/>
          </a:blip>
          <a:stretch>
            <a:fillRect/>
          </a:stretch>
        </p:blipFill>
        <p:spPr>
          <a:xfrm>
            <a:off x="609600" y="228600"/>
            <a:ext cx="3770874" cy="2840775"/>
          </a:xfrm>
          <a:prstGeom prst="rect">
            <a:avLst/>
          </a:prstGeom>
          <a:noFill/>
          <a:ln>
            <a:noFill/>
          </a:ln>
        </p:spPr>
      </p:pic>
      <p:pic>
        <p:nvPicPr>
          <p:cNvPr id="246" name="Shape 246"/>
          <p:cNvPicPr preferRelativeResize="0"/>
          <p:nvPr/>
        </p:nvPicPr>
        <p:blipFill>
          <a:blip r:embed="rId5">
            <a:alphaModFix/>
          </a:blip>
          <a:stretch>
            <a:fillRect/>
          </a:stretch>
        </p:blipFill>
        <p:spPr>
          <a:xfrm>
            <a:off x="9688450" y="273701"/>
            <a:ext cx="1898749" cy="2935351"/>
          </a:xfrm>
          <a:prstGeom prst="rect">
            <a:avLst/>
          </a:prstGeom>
          <a:noFill/>
          <a:ln>
            <a:noFill/>
          </a:ln>
        </p:spPr>
      </p:pic>
      <p:sp>
        <p:nvSpPr>
          <p:cNvPr id="247" name="Shape 247"/>
          <p:cNvSpPr/>
          <p:nvPr/>
        </p:nvSpPr>
        <p:spPr>
          <a:xfrm>
            <a:off x="4543925" y="1270950"/>
            <a:ext cx="4812600" cy="703500"/>
          </a:xfrm>
          <a:prstGeom prst="rightArrow">
            <a:avLst>
              <a:gd name="adj1" fmla="val 50000"/>
              <a:gd name="adj2" fmla="val 50000"/>
            </a:avLst>
          </a:prstGeom>
          <a:solidFill>
            <a:srgbClr val="FF9900"/>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www.nexgencodecamp.com.au</a:t>
            </a:r>
            <a:endParaRPr sz="1200">
              <a:solidFill>
                <a:srgbClr val="FFFFFF"/>
              </a:solidFill>
              <a:latin typeface="Varela Round"/>
              <a:ea typeface="Varela Round"/>
              <a:cs typeface="Varela Round"/>
              <a:sym typeface="Varela Round"/>
            </a:endParaRPr>
          </a:p>
        </p:txBody>
      </p:sp>
      <p:sp>
        <p:nvSpPr>
          <p:cNvPr id="248" name="Shape 248"/>
          <p:cNvSpPr/>
          <p:nvPr/>
        </p:nvSpPr>
        <p:spPr>
          <a:xfrm flipH="1">
            <a:off x="4530725" y="2137275"/>
            <a:ext cx="4825800" cy="703500"/>
          </a:xfrm>
          <a:prstGeom prst="rightArrow">
            <a:avLst>
              <a:gd name="adj1" fmla="val 50000"/>
              <a:gd name="adj2" fmla="val 50000"/>
            </a:avLst>
          </a:prstGeom>
          <a:solidFill>
            <a:schemeClr val="lt1"/>
          </a:solid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rgbClr val="FFFFFF"/>
                </a:solidFill>
                <a:latin typeface="Varela Round"/>
                <a:ea typeface="Varela Round"/>
                <a:cs typeface="Varela Round"/>
                <a:sym typeface="Varela Round"/>
              </a:rPr>
              <a:t>200.100.10.1</a:t>
            </a:r>
            <a:endParaRPr sz="1200">
              <a:solidFill>
                <a:srgbClr val="FFFFFF"/>
              </a:solidFill>
              <a:latin typeface="Varela Round"/>
              <a:ea typeface="Varela Round"/>
              <a:cs typeface="Varela Round"/>
              <a:sym typeface="Varela Round"/>
            </a:endParaRPr>
          </a:p>
        </p:txBody>
      </p:sp>
      <p:sp>
        <p:nvSpPr>
          <p:cNvPr id="249" name="Shape 249"/>
          <p:cNvSpPr txBox="1"/>
          <p:nvPr/>
        </p:nvSpPr>
        <p:spPr>
          <a:xfrm>
            <a:off x="9861775" y="3209050"/>
            <a:ext cx="2490000" cy="47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DNS (Domain Name Server)</a:t>
            </a:r>
            <a:endParaRPr/>
          </a:p>
        </p:txBody>
      </p:sp>
      <p:pic>
        <p:nvPicPr>
          <p:cNvPr id="250" name="Shape 250"/>
          <p:cNvPicPr preferRelativeResize="0"/>
          <p:nvPr/>
        </p:nvPicPr>
        <p:blipFill>
          <a:blip r:embed="rId6">
            <a:alphaModFix/>
          </a:blip>
          <a:stretch>
            <a:fillRect/>
          </a:stretch>
        </p:blipFill>
        <p:spPr>
          <a:xfrm flipH="1">
            <a:off x="6752727" y="5050900"/>
            <a:ext cx="1724548" cy="2066352"/>
          </a:xfrm>
          <a:prstGeom prst="rect">
            <a:avLst/>
          </a:prstGeom>
          <a:noFill/>
          <a:ln>
            <a:noFill/>
          </a:ln>
        </p:spPr>
      </p:pic>
      <p:sp>
        <p:nvSpPr>
          <p:cNvPr id="251" name="Shape 251"/>
          <p:cNvSpPr/>
          <p:nvPr/>
        </p:nvSpPr>
        <p:spPr>
          <a:xfrm rot="-9370263">
            <a:off x="4273585" y="3708707"/>
            <a:ext cx="4443482" cy="694285"/>
          </a:xfrm>
          <a:prstGeom prst="stripedRightArrow">
            <a:avLst>
              <a:gd name="adj1" fmla="val 50000"/>
              <a:gd name="adj2" fmla="val 5065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rot="10800000" flipH="1">
            <a:off x="1618450" y="3153225"/>
            <a:ext cx="2579400" cy="3628800"/>
          </a:xfrm>
          <a:prstGeom prst="bentArrow">
            <a:avLst>
              <a:gd name="adj1" fmla="val 16882"/>
              <a:gd name="adj2" fmla="val 17653"/>
              <a:gd name="adj3" fmla="val 26178"/>
              <a:gd name="adj4" fmla="val 42423"/>
            </a:avLst>
          </a:prstGeom>
          <a:solidFill>
            <a:schemeClr val="accent6"/>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txBox="1"/>
          <p:nvPr/>
        </p:nvSpPr>
        <p:spPr>
          <a:xfrm>
            <a:off x="8667925" y="4732125"/>
            <a:ext cx="20670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Send back page/files</a:t>
            </a:r>
            <a:endParaRPr/>
          </a:p>
        </p:txBody>
      </p:sp>
      <p:sp>
        <p:nvSpPr>
          <p:cNvPr id="254" name="Shape 254"/>
          <p:cNvSpPr txBox="1"/>
          <p:nvPr/>
        </p:nvSpPr>
        <p:spPr>
          <a:xfrm>
            <a:off x="4530725" y="6070325"/>
            <a:ext cx="2067000" cy="471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Fetch 200.100.10.1 from Web Server</a:t>
            </a:r>
            <a:endParaRPr/>
          </a:p>
        </p:txBody>
      </p:sp>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3938"/>
        </a:solidFill>
        <a:effectLst/>
      </p:bgPr>
    </p:bg>
    <p:spTree>
      <p:nvGrpSpPr>
        <p:cNvPr id="1" name="Shape 258"/>
        <p:cNvGrpSpPr/>
        <p:nvPr/>
      </p:nvGrpSpPr>
      <p:grpSpPr>
        <a:xfrm>
          <a:off x="0" y="0"/>
          <a:ext cx="0" cy="0"/>
          <a:chOff x="0" y="0"/>
          <a:chExt cx="0" cy="0"/>
        </a:xfrm>
      </p:grpSpPr>
      <p:cxnSp>
        <p:nvCxnSpPr>
          <p:cNvPr id="259" name="Shape 259"/>
          <p:cNvCxnSpPr/>
          <p:nvPr/>
        </p:nvCxnSpPr>
        <p:spPr>
          <a:xfrm>
            <a:off x="1230312" y="779462"/>
            <a:ext cx="10545762" cy="0"/>
          </a:xfrm>
          <a:prstGeom prst="straightConnector1">
            <a:avLst/>
          </a:prstGeom>
          <a:noFill/>
          <a:ln w="165100" cap="flat" cmpd="sng">
            <a:solidFill>
              <a:srgbClr val="FFFFFF"/>
            </a:solidFill>
            <a:prstDash val="solid"/>
            <a:round/>
            <a:headEnd type="none" w="sm" len="sm"/>
            <a:tailEnd type="none" w="sm" len="sm"/>
          </a:ln>
        </p:spPr>
      </p:cxnSp>
      <p:cxnSp>
        <p:nvCxnSpPr>
          <p:cNvPr id="260" name="Shape 260"/>
          <p:cNvCxnSpPr/>
          <p:nvPr/>
        </p:nvCxnSpPr>
        <p:spPr>
          <a:xfrm>
            <a:off x="1231900" y="6738937"/>
            <a:ext cx="10550525" cy="0"/>
          </a:xfrm>
          <a:prstGeom prst="straightConnector1">
            <a:avLst/>
          </a:prstGeom>
          <a:noFill/>
          <a:ln w="12700" cap="flat" cmpd="sng">
            <a:solidFill>
              <a:srgbClr val="FFFFFF"/>
            </a:solidFill>
            <a:prstDash val="solid"/>
            <a:round/>
            <a:headEnd type="none" w="sm" len="sm"/>
            <a:tailEnd type="none" w="sm" len="sm"/>
          </a:ln>
        </p:spPr>
      </p:cxnSp>
      <p:pic>
        <p:nvPicPr>
          <p:cNvPr id="261" name="Shape 261"/>
          <p:cNvPicPr preferRelativeResize="0"/>
          <p:nvPr/>
        </p:nvPicPr>
        <p:blipFill rotWithShape="1">
          <a:blip r:embed="rId3">
            <a:alphaModFix/>
          </a:blip>
          <a:srcRect/>
          <a:stretch/>
        </p:blipFill>
        <p:spPr>
          <a:xfrm>
            <a:off x="11487150" y="6810375"/>
            <a:ext cx="300037" cy="296862"/>
          </a:xfrm>
          <a:prstGeom prst="rect">
            <a:avLst/>
          </a:prstGeom>
          <a:noFill/>
          <a:ln>
            <a:noFill/>
          </a:ln>
        </p:spPr>
      </p:pic>
      <p:pic>
        <p:nvPicPr>
          <p:cNvPr id="262" name="Shape 262"/>
          <p:cNvPicPr preferRelativeResize="0"/>
          <p:nvPr/>
        </p:nvPicPr>
        <p:blipFill rotWithShape="1">
          <a:blip r:embed="rId3">
            <a:alphaModFix/>
          </a:blip>
          <a:srcRect/>
          <a:stretch/>
        </p:blipFill>
        <p:spPr>
          <a:xfrm>
            <a:off x="11487150" y="6810375"/>
            <a:ext cx="300037" cy="296862"/>
          </a:xfrm>
          <a:prstGeom prst="rect">
            <a:avLst/>
          </a:prstGeom>
          <a:noFill/>
          <a:ln>
            <a:noFill/>
          </a:ln>
        </p:spPr>
      </p:pic>
      <p:sp>
        <p:nvSpPr>
          <p:cNvPr id="263" name="Shape 263"/>
          <p:cNvSpPr txBox="1"/>
          <p:nvPr/>
        </p:nvSpPr>
        <p:spPr>
          <a:xfrm>
            <a:off x="1090612" y="3136900"/>
            <a:ext cx="10821987" cy="2033587"/>
          </a:xfrm>
          <a:prstGeom prst="rect">
            <a:avLst/>
          </a:prstGeom>
          <a:noFill/>
          <a:ln>
            <a:noFill/>
          </a:ln>
        </p:spPr>
        <p:txBody>
          <a:bodyPr spcFirstLastPara="1" wrap="square" lIns="0" tIns="0" rIns="0" bIns="0" anchor="t" anchorCtr="0">
            <a:noAutofit/>
          </a:bodyPr>
          <a:lstStyle/>
          <a:p>
            <a:pPr marL="0" marR="0" lvl="0" indent="0" algn="l" rtl="0">
              <a:lnSpc>
                <a:spcPct val="65000"/>
              </a:lnSpc>
              <a:spcBef>
                <a:spcPts val="0"/>
              </a:spcBef>
              <a:spcAft>
                <a:spcPts val="0"/>
              </a:spcAft>
              <a:buClr>
                <a:srgbClr val="FFFFFF"/>
              </a:buClr>
              <a:buSzPts val="8100"/>
              <a:buFont typeface="Helvetica Neue"/>
              <a:buNone/>
            </a:pPr>
            <a:r>
              <a:rPr lang="en-US" sz="8100" b="1" i="0" u="none" strike="noStrike" cap="none">
                <a:solidFill>
                  <a:srgbClr val="FFFFFF"/>
                </a:solidFill>
                <a:latin typeface="Helvetica Neue"/>
                <a:ea typeface="Helvetica Neue"/>
                <a:cs typeface="Helvetica Neue"/>
                <a:sym typeface="Helvetica Neue"/>
              </a:rPr>
              <a:t>SO, WHAT’S WEB DEVELOPMENT?</a:t>
            </a:r>
            <a:endParaRPr sz="1400" b="0" i="0" u="none" strike="noStrike" cap="none">
              <a:solidFill>
                <a:srgbClr val="000000"/>
              </a:solidFill>
              <a:latin typeface="Arial"/>
              <a:ea typeface="Arial"/>
              <a:cs typeface="Arial"/>
              <a:sym typeface="Arial"/>
            </a:endParaRPr>
          </a:p>
        </p:txBody>
      </p:sp>
    </p:spTree>
  </p:cSld>
  <p:clrMapOvr>
    <a:masterClrMapping/>
  </p:clrMapOvr>
  <p:transition spd="med">
    <p:fade thruBlk="1"/>
  </p:transition>
</p:sld>
</file>

<file path=ppt/theme/theme1.xml><?xml version="1.0" encoding="utf-8"?>
<a:theme xmlns:a="http://schemas.openxmlformats.org/drawingml/2006/main" name="White - Content: Text, 1 Column">
  <a:themeElements>
    <a:clrScheme name="White - Content: Text, 1 Column">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 Content: Text, 1 Column">
  <a:themeElements>
    <a:clrScheme name="White - Content: Text, 1 Column">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 Title - Center">
  <a:themeElements>
    <a:clrScheme name="White - Title - Center">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 - Contact info_rev red">
  <a:themeElements>
    <a:clrScheme name="White - Contact info_rev red">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White - Content: Full Page Image">
  <a:themeElements>
    <a:clrScheme name="White - Content: Full Page Image">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White - Content: Text, 1 Column">
  <a:themeElements>
    <a:clrScheme name="White - Content: Text, 1 Column">
      <a:dk1>
        <a:srgbClr val="000000"/>
      </a:dk1>
      <a:lt1>
        <a:srgbClr val="1EC9C6"/>
      </a:lt1>
      <a:dk2>
        <a:srgbClr val="A7A7A7"/>
      </a:dk2>
      <a:lt2>
        <a:srgbClr val="535353"/>
      </a:lt2>
      <a:accent1>
        <a:srgbClr val="0365C0"/>
      </a:accent1>
      <a:accent2>
        <a:srgbClr val="00882B"/>
      </a:accent2>
      <a:accent3>
        <a:srgbClr val="1EC9C6"/>
      </a:accent3>
      <a:accent4>
        <a:srgbClr val="0365C0"/>
      </a:accent4>
      <a:accent5>
        <a:srgbClr val="00882B"/>
      </a:accent5>
      <a:accent6>
        <a:srgbClr val="1EC9C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1815</Words>
  <Application>Microsoft Macintosh PowerPoint</Application>
  <PresentationFormat>Custom</PresentationFormat>
  <Paragraphs>253</Paragraphs>
  <Slides>53</Slides>
  <Notes>53</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53</vt:i4>
      </vt:variant>
    </vt:vector>
  </HeadingPairs>
  <TitlesOfParts>
    <vt:vector size="70" baseType="lpstr">
      <vt:lpstr>Varela Round</vt:lpstr>
      <vt:lpstr>Merriweather Sans</vt:lpstr>
      <vt:lpstr>Calibri</vt:lpstr>
      <vt:lpstr>Arial</vt:lpstr>
      <vt:lpstr>Helvetica Neue</vt:lpstr>
      <vt:lpstr>Helvetica Neue Light</vt:lpstr>
      <vt:lpstr>Georgia</vt:lpstr>
      <vt:lpstr>Oswald</vt:lpstr>
      <vt:lpstr>Gill Sans</vt:lpstr>
      <vt:lpstr>Roboto</vt:lpstr>
      <vt:lpstr>White - Content: Text, 1 Column</vt:lpstr>
      <vt:lpstr>White</vt:lpstr>
      <vt:lpstr>White - Content: Text, 1 Column</vt:lpstr>
      <vt:lpstr>White - Title - Center</vt:lpstr>
      <vt:lpstr>White - Contact info_rev red</vt:lpstr>
      <vt:lpstr>White - Content: Full Page Image</vt:lpstr>
      <vt:lpstr>White - Content: Text, 1 Column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BACK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LANGUAGES</vt:lpstr>
      <vt:lpstr>PowerPoint Presentation</vt:lpstr>
      <vt:lpstr>PowerPoint Presentation</vt:lpstr>
      <vt:lpstr>PowerPoint Presentation</vt:lpstr>
      <vt:lpstr>PowerPoint Presentation</vt:lpstr>
      <vt:lpstr>HTML SYNTAX</vt:lpstr>
      <vt:lpstr>HTML Helpers - 1</vt:lpstr>
      <vt:lpstr>HTML Helpers - 2</vt:lpstr>
      <vt:lpstr>HTML Helpers - 3</vt:lpstr>
      <vt:lpstr>PowerPoint Presentation</vt:lpstr>
      <vt:lpstr>1.  OPEN YOUR BROWSER AND NAVIGATE TO:  https://codepen.io  2.  SELECT “Create &gt;New Pen” ON THE TOP RIGHT OF THE PAGE </vt:lpstr>
      <vt:lpstr>PowerPoint Presentation</vt:lpstr>
      <vt:lpstr>PowerPoint Presentation</vt:lpstr>
      <vt:lpstr>PowerPoint Presentation</vt:lpstr>
      <vt:lpstr>PowerPoint Presentation</vt:lpstr>
      <vt:lpstr>PowerPoint Presentation</vt:lpstr>
      <vt:lpstr>PLACE KITTEN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Peter Januarius</cp:lastModifiedBy>
  <cp:revision>3</cp:revision>
  <dcterms:modified xsi:type="dcterms:W3CDTF">2018-10-08T21:43:33Z</dcterms:modified>
</cp:coreProperties>
</file>